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theme/themeOverride2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theme/themeOverride23.xml" ContentType="application/vnd.openxmlformats-officedocument.themeOverride+xml"/>
  <Override PartName="/ppt/notesSlides/notesSlide25.xml" ContentType="application/vnd.openxmlformats-officedocument.presentationml.notesSlide+xml"/>
  <Override PartName="/ppt/theme/themeOverride24.xml" ContentType="application/vnd.openxmlformats-officedocument.themeOverride+xml"/>
  <Override PartName="/ppt/notesSlides/notesSlide26.xml" ContentType="application/vnd.openxmlformats-officedocument.presentationml.notesSlide+xml"/>
  <Override PartName="/ppt/theme/themeOverride2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6.xml" ContentType="application/vnd.openxmlformats-officedocument.themeOverride+xml"/>
  <Override PartName="/ppt/notesSlides/notesSlide29.xml" ContentType="application/vnd.openxmlformats-officedocument.presentationml.notesSlide+xml"/>
  <Override PartName="/ppt/theme/themeOverride2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8.xml" ContentType="application/vnd.openxmlformats-officedocument.themeOverride+xml"/>
  <Override PartName="/ppt/notesSlides/notesSlide32.xml" ContentType="application/vnd.openxmlformats-officedocument.presentationml.notesSlide+xml"/>
  <Override PartName="/ppt/theme/themeOverride29.xml" ContentType="application/vnd.openxmlformats-officedocument.themeOverride+xml"/>
  <Override PartName="/ppt/notesSlides/notesSlide33.xml" ContentType="application/vnd.openxmlformats-officedocument.presentationml.notesSlide+xml"/>
  <Override PartName="/ppt/theme/themeOverride30.xml" ContentType="application/vnd.openxmlformats-officedocument.themeOverride+xml"/>
  <Override PartName="/ppt/notesSlides/notesSlide34.xml" ContentType="application/vnd.openxmlformats-officedocument.presentationml.notesSlide+xml"/>
  <Override PartName="/ppt/theme/themeOverride31.xml" ContentType="application/vnd.openxmlformats-officedocument.themeOverride+xml"/>
  <Override PartName="/ppt/notesSlides/notesSlide35.xml" ContentType="application/vnd.openxmlformats-officedocument.presentationml.notesSlide+xml"/>
  <Override PartName="/ppt/theme/themeOverride32.xml" ContentType="application/vnd.openxmlformats-officedocument.themeOverride+xml"/>
  <Override PartName="/ppt/notesSlides/notesSlide36.xml" ContentType="application/vnd.openxmlformats-officedocument.presentationml.notesSlide+xml"/>
  <Override PartName="/ppt/theme/themeOverride33.xml" ContentType="application/vnd.openxmlformats-officedocument.themeOverride+xml"/>
  <Override PartName="/ppt/notesSlides/notesSlide37.xml" ContentType="application/vnd.openxmlformats-officedocument.presentationml.notesSlide+xml"/>
  <Override PartName="/ppt/theme/themeOverride34.xml" ContentType="application/vnd.openxmlformats-officedocument.themeOverride+xml"/>
  <Override PartName="/ppt/notesSlides/notesSlide38.xml" ContentType="application/vnd.openxmlformats-officedocument.presentationml.notesSlide+xml"/>
  <Override PartName="/ppt/theme/themeOverride35.xml" ContentType="application/vnd.openxmlformats-officedocument.themeOverride+xml"/>
  <Override PartName="/ppt/notesSlides/notesSlide39.xml" ContentType="application/vnd.openxmlformats-officedocument.presentationml.notesSlide+xml"/>
  <Override PartName="/ppt/theme/themeOverride36.xml" ContentType="application/vnd.openxmlformats-officedocument.themeOverride+xml"/>
  <Override PartName="/ppt/notesSlides/notesSlide40.xml" ContentType="application/vnd.openxmlformats-officedocument.presentationml.notesSlide+xml"/>
  <Override PartName="/ppt/theme/themeOverride37.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7" r:id="rId2"/>
  </p:sldMasterIdLst>
  <p:notesMasterIdLst>
    <p:notesMasterId r:id="rId51"/>
  </p:notesMasterIdLst>
  <p:sldIdLst>
    <p:sldId id="2147471312" r:id="rId3"/>
    <p:sldId id="260" r:id="rId4"/>
    <p:sldId id="2147471342" r:id="rId5"/>
    <p:sldId id="258" r:id="rId6"/>
    <p:sldId id="2147471344" r:id="rId7"/>
    <p:sldId id="266" r:id="rId8"/>
    <p:sldId id="2147471016" r:id="rId9"/>
    <p:sldId id="2147471296" r:id="rId10"/>
    <p:sldId id="261" r:id="rId11"/>
    <p:sldId id="2147471248" r:id="rId12"/>
    <p:sldId id="274" r:id="rId13"/>
    <p:sldId id="2147471343" r:id="rId14"/>
    <p:sldId id="2147471275" r:id="rId15"/>
    <p:sldId id="2147471304" r:id="rId16"/>
    <p:sldId id="2147471340" r:id="rId17"/>
    <p:sldId id="268" r:id="rId18"/>
    <p:sldId id="2147471322" r:id="rId19"/>
    <p:sldId id="2147471323" r:id="rId20"/>
    <p:sldId id="2147471319" r:id="rId21"/>
    <p:sldId id="2147471320" r:id="rId22"/>
    <p:sldId id="2147471318" r:id="rId23"/>
    <p:sldId id="2147471307" r:id="rId24"/>
    <p:sldId id="2147471321" r:id="rId25"/>
    <p:sldId id="2147471301" r:id="rId26"/>
    <p:sldId id="2147471324" r:id="rId27"/>
    <p:sldId id="2147471313" r:id="rId28"/>
    <p:sldId id="2147471298" r:id="rId29"/>
    <p:sldId id="271" r:id="rId30"/>
    <p:sldId id="2147471300" r:id="rId31"/>
    <p:sldId id="272" r:id="rId32"/>
    <p:sldId id="2147471315" r:id="rId33"/>
    <p:sldId id="2147471316" r:id="rId34"/>
    <p:sldId id="2147471333" r:id="rId35"/>
    <p:sldId id="2147471311" r:id="rId36"/>
    <p:sldId id="2147471317" r:id="rId37"/>
    <p:sldId id="2147471325" r:id="rId38"/>
    <p:sldId id="2147471347" r:id="rId39"/>
    <p:sldId id="2147471309" r:id="rId40"/>
    <p:sldId id="2147471330" r:id="rId41"/>
    <p:sldId id="2147471331" r:id="rId42"/>
    <p:sldId id="2147471332" r:id="rId43"/>
    <p:sldId id="2147471352" r:id="rId44"/>
    <p:sldId id="2147471338" r:id="rId45"/>
    <p:sldId id="2147471348" r:id="rId46"/>
    <p:sldId id="2147471349" r:id="rId47"/>
    <p:sldId id="2147471351" r:id="rId48"/>
    <p:sldId id="2147471350" r:id="rId49"/>
    <p:sldId id="2147471346" r:id="rId50"/>
  </p:sldIdLst>
  <p:sldSz cx="12192000" cy="6858000"/>
  <p:notesSz cx="7099300" cy="102346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765365-6933-4CD9-9B92-E7111F2C041C}">
          <p14:sldIdLst>
            <p14:sldId id="2147471312"/>
            <p14:sldId id="260"/>
            <p14:sldId id="2147471342"/>
            <p14:sldId id="258"/>
            <p14:sldId id="2147471344"/>
            <p14:sldId id="266"/>
            <p14:sldId id="2147471016"/>
            <p14:sldId id="2147471296"/>
            <p14:sldId id="261"/>
            <p14:sldId id="2147471248"/>
            <p14:sldId id="274"/>
            <p14:sldId id="2147471343"/>
          </p14:sldIdLst>
        </p14:section>
        <p14:section name="Sección sin título" id="{E3DE4929-EDE3-4F30-A08F-500BDF6EFDDB}">
          <p14:sldIdLst>
            <p14:sldId id="2147471275"/>
            <p14:sldId id="2147471304"/>
            <p14:sldId id="2147471340"/>
            <p14:sldId id="268"/>
            <p14:sldId id="2147471322"/>
            <p14:sldId id="2147471323"/>
            <p14:sldId id="2147471319"/>
            <p14:sldId id="2147471320"/>
            <p14:sldId id="2147471318"/>
            <p14:sldId id="2147471307"/>
            <p14:sldId id="2147471321"/>
            <p14:sldId id="2147471301"/>
            <p14:sldId id="2147471324"/>
            <p14:sldId id="2147471313"/>
            <p14:sldId id="2147471298"/>
            <p14:sldId id="271"/>
            <p14:sldId id="2147471300"/>
            <p14:sldId id="272"/>
            <p14:sldId id="2147471315"/>
            <p14:sldId id="2147471316"/>
            <p14:sldId id="2147471333"/>
            <p14:sldId id="2147471311"/>
            <p14:sldId id="2147471317"/>
            <p14:sldId id="2147471325"/>
            <p14:sldId id="2147471347"/>
            <p14:sldId id="2147471309"/>
            <p14:sldId id="2147471330"/>
            <p14:sldId id="2147471331"/>
            <p14:sldId id="2147471332"/>
            <p14:sldId id="2147471352"/>
            <p14:sldId id="2147471338"/>
            <p14:sldId id="2147471348"/>
            <p14:sldId id="2147471349"/>
            <p14:sldId id="2147471351"/>
            <p14:sldId id="2147471350"/>
            <p14:sldId id="214747134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D4D10-F31A-072C-63EF-E9DD46F29553}" name="Diego Riquelme" initials="DR" userId="S::driquelme@hacienda.gov.cl::d120f84b-3743-4b16-b156-5829003e927f" providerId="AD"/>
  <p188:author id="{B8B879C2-B561-51CF-37C6-84A9DD385BEE}" name="Heidi Berner" initials="HB" userId="S::hberner@hacienda.gov.cl::4b3e493c-5b12-4377-bc5f-e576349ee50c" providerId="AD"/>
  <p188:author id="{119529E1-53AF-69D2-2DC2-E5061DF9E847}" name="José Alvarado" initials="JA" userId="S::jalvarado@hacienda.gov.cl::397bdee1-e219-4d03-b5fa-cc6269568c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184"/>
    <a:srgbClr val="E87878"/>
    <a:srgbClr val="002B82"/>
    <a:srgbClr val="C52121"/>
    <a:srgbClr val="D32323"/>
    <a:srgbClr val="E45E5E"/>
    <a:srgbClr val="E56060"/>
    <a:srgbClr val="3587DD"/>
    <a:srgbClr val="74B5E9"/>
    <a:srgbClr val="DE4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54B92-D87E-4BE2-BFD4-233A4CCABEA8}" v="25" dt="2024-04-16T19:22:03.294"/>
    <p1510:client id="{DAF71A93-537F-0947-B78F-A445FAD610A1}" v="118" dt="2024-04-17T02:54:56.876"/>
    <p1510:client id="{E6EFEF2A-FB70-7FD3-4172-A38FAE4CE8F6}" v="130" dt="2024-04-17T00:38:26.1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94717"/>
  </p:normalViewPr>
  <p:slideViewPr>
    <p:cSldViewPr snapToGrid="0">
      <p:cViewPr varScale="1">
        <p:scale>
          <a:sx n="59" d="100"/>
          <a:sy n="59" d="100"/>
        </p:scale>
        <p:origin x="10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Reforma%20Tributaria/Comite%20de%20Expertos/Documento%20final/Tabl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44772397272239E-2"/>
          <c:y val="3.2313498787976916E-2"/>
          <c:w val="0.91187339181286553"/>
          <c:h val="0.68481172529713441"/>
        </c:manualLayout>
      </c:layout>
      <c:barChart>
        <c:barDir val="col"/>
        <c:grouping val="stacked"/>
        <c:varyColors val="0"/>
        <c:ser>
          <c:idx val="0"/>
          <c:order val="0"/>
          <c:tx>
            <c:strRef>
              <c:f>'Hoja1 (2)'!$B$4</c:f>
              <c:strCache>
                <c:ptCount val="1"/>
                <c:pt idx="0">
                  <c:v>Escenario base B del comité de expertos</c:v>
                </c:pt>
              </c:strCache>
            </c:strRef>
          </c:tx>
          <c:spPr>
            <a:solidFill>
              <a:schemeClr val="accent1">
                <a:lumMod val="50000"/>
              </a:schemeClr>
            </a:solidFill>
            <a:ln>
              <a:noFill/>
            </a:ln>
            <a:effectLst/>
          </c:spPr>
          <c:invertIfNegative val="0"/>
          <c:cat>
            <c:numRef>
              <c:f>'Hoja1 (2)'!$C$3:$L$3</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'Hoja1 (2)'!$C$4:$L$4</c:f>
              <c:numCache>
                <c:formatCode>0.00</c:formatCode>
                <c:ptCount val="10"/>
                <c:pt idx="0">
                  <c:v>-1.3423079867770027E-2</c:v>
                </c:pt>
                <c:pt idx="1">
                  <c:v>-0.1976371806008142</c:v>
                </c:pt>
                <c:pt idx="2">
                  <c:v>-0.19891734904312469</c:v>
                </c:pt>
                <c:pt idx="3">
                  <c:v>-9.1206299430751481E-2</c:v>
                </c:pt>
                <c:pt idx="4">
                  <c:v>0.24226024584468756</c:v>
                </c:pt>
                <c:pt idx="5">
                  <c:v>0.4207966786766697</c:v>
                </c:pt>
                <c:pt idx="6">
                  <c:v>0.57913511441837506</c:v>
                </c:pt>
                <c:pt idx="7">
                  <c:v>0.66446348661596799</c:v>
                </c:pt>
                <c:pt idx="8">
                  <c:v>0.77066427270382587</c:v>
                </c:pt>
                <c:pt idx="9">
                  <c:v>0.89715172877777172</c:v>
                </c:pt>
              </c:numCache>
            </c:numRef>
          </c:val>
          <c:extLst>
            <c:ext xmlns:c16="http://schemas.microsoft.com/office/drawing/2014/chart" uri="{C3380CC4-5D6E-409C-BE32-E72D297353CC}">
              <c16:uniqueId val="{00000000-7CA3-47F9-B806-99BA50236064}"/>
            </c:ext>
          </c:extLst>
        </c:ser>
        <c:ser>
          <c:idx val="1"/>
          <c:order val="1"/>
          <c:tx>
            <c:strRef>
              <c:f>'Hoja1 (2)'!$B$5</c:f>
              <c:strCache>
                <c:ptCount val="1"/>
                <c:pt idx="0">
                  <c:v>Impulso al crecimiento</c:v>
                </c:pt>
              </c:strCache>
            </c:strRef>
          </c:tx>
          <c:spPr>
            <a:solidFill>
              <a:srgbClr val="3587DD"/>
            </a:solidFill>
            <a:ln w="25400">
              <a:noFill/>
            </a:ln>
            <a:effectLst/>
          </c:spPr>
          <c:invertIfNegative val="0"/>
          <c:cat>
            <c:numRef>
              <c:f>'Hoja1 (2)'!$C$3:$L$3</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'Hoja1 (2)'!$C$5:$L$5</c:f>
              <c:numCache>
                <c:formatCode>0.00</c:formatCode>
                <c:ptCount val="10"/>
                <c:pt idx="0">
                  <c:v>-0.16592000000000051</c:v>
                </c:pt>
                <c:pt idx="1">
                  <c:v>0.14009755553111755</c:v>
                </c:pt>
                <c:pt idx="2">
                  <c:v>0.18861184605862091</c:v>
                </c:pt>
                <c:pt idx="3">
                  <c:v>0.49266272085862317</c:v>
                </c:pt>
                <c:pt idx="4">
                  <c:v>0.55421163044922928</c:v>
                </c:pt>
                <c:pt idx="5">
                  <c:v>0.79539109891886373</c:v>
                </c:pt>
                <c:pt idx="6">
                  <c:v>0.85621651301949209</c:v>
                </c:pt>
                <c:pt idx="7">
                  <c:v>0.91670285199275958</c:v>
                </c:pt>
                <c:pt idx="8">
                  <c:v>0.97686469749558769</c:v>
                </c:pt>
                <c:pt idx="9">
                  <c:v>1.0367253327704413</c:v>
                </c:pt>
              </c:numCache>
            </c:numRef>
          </c:val>
          <c:extLst>
            <c:ext xmlns:c16="http://schemas.microsoft.com/office/drawing/2014/chart" uri="{C3380CC4-5D6E-409C-BE32-E72D297353CC}">
              <c16:uniqueId val="{00000001-7CA3-47F9-B806-99BA50236064}"/>
            </c:ext>
          </c:extLst>
        </c:ser>
        <c:ser>
          <c:idx val="2"/>
          <c:order val="2"/>
          <c:tx>
            <c:strRef>
              <c:f>'Hoja1 (2)'!$B$6</c:f>
              <c:strCache>
                <c:ptCount val="1"/>
                <c:pt idx="0">
                  <c:v>Dividendo de eficiencia</c:v>
                </c:pt>
              </c:strCache>
            </c:strRef>
          </c:tx>
          <c:spPr>
            <a:solidFill>
              <a:schemeClr val="accent3"/>
            </a:solidFill>
            <a:ln w="25400">
              <a:noFill/>
            </a:ln>
            <a:effectLst/>
          </c:spPr>
          <c:invertIfNegative val="0"/>
          <c:cat>
            <c:numRef>
              <c:f>'Hoja1 (2)'!$C$3:$L$3</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'Hoja1 (2)'!$C$6:$L$6</c:f>
              <c:numCache>
                <c:formatCode>General</c:formatCode>
                <c:ptCount val="10"/>
                <c:pt idx="0">
                  <c:v>0.04</c:v>
                </c:pt>
                <c:pt idx="1">
                  <c:v>7.0000000000000007E-2</c:v>
                </c:pt>
                <c:pt idx="2">
                  <c:v>0.11</c:v>
                </c:pt>
                <c:pt idx="3" formatCode="0.00">
                  <c:v>0.13</c:v>
                </c:pt>
                <c:pt idx="4" formatCode="0.00">
                  <c:v>0.13</c:v>
                </c:pt>
                <c:pt idx="5" formatCode="0.00">
                  <c:v>0.13</c:v>
                </c:pt>
                <c:pt idx="6" formatCode="0.00">
                  <c:v>0.13</c:v>
                </c:pt>
                <c:pt idx="7" formatCode="0.00">
                  <c:v>0.13</c:v>
                </c:pt>
                <c:pt idx="8" formatCode="0.00">
                  <c:v>0.13</c:v>
                </c:pt>
                <c:pt idx="9" formatCode="0.00">
                  <c:v>0.13</c:v>
                </c:pt>
              </c:numCache>
            </c:numRef>
          </c:val>
          <c:extLst>
            <c:ext xmlns:c16="http://schemas.microsoft.com/office/drawing/2014/chart" uri="{C3380CC4-5D6E-409C-BE32-E72D297353CC}">
              <c16:uniqueId val="{00000002-7CA3-47F9-B806-99BA50236064}"/>
            </c:ext>
          </c:extLst>
        </c:ser>
        <c:ser>
          <c:idx val="3"/>
          <c:order val="3"/>
          <c:tx>
            <c:strRef>
              <c:f>'Hoja1 (2)'!$B$7</c:f>
              <c:strCache>
                <c:ptCount val="1"/>
                <c:pt idx="0">
                  <c:v>Cumplimiento tributario</c:v>
                </c:pt>
              </c:strCache>
            </c:strRef>
          </c:tx>
          <c:spPr>
            <a:solidFill>
              <a:srgbClr val="E56060"/>
            </a:solidFill>
            <a:ln>
              <a:noFill/>
            </a:ln>
            <a:effectLst/>
          </c:spPr>
          <c:invertIfNegative val="0"/>
          <c:val>
            <c:numRef>
              <c:f>'Hoja1 (2)'!$C$7:$L$7</c:f>
              <c:numCache>
                <c:formatCode>0.00</c:formatCode>
                <c:ptCount val="10"/>
                <c:pt idx="0">
                  <c:v>0.75</c:v>
                </c:pt>
                <c:pt idx="1">
                  <c:v>1.125</c:v>
                </c:pt>
                <c:pt idx="2">
                  <c:v>1.5</c:v>
                </c:pt>
                <c:pt idx="3">
                  <c:v>1.5</c:v>
                </c:pt>
                <c:pt idx="4">
                  <c:v>1.5</c:v>
                </c:pt>
                <c:pt idx="5">
                  <c:v>1.5</c:v>
                </c:pt>
                <c:pt idx="6">
                  <c:v>1.5</c:v>
                </c:pt>
                <c:pt idx="7">
                  <c:v>1.5</c:v>
                </c:pt>
                <c:pt idx="8">
                  <c:v>1.5</c:v>
                </c:pt>
                <c:pt idx="9">
                  <c:v>1.5</c:v>
                </c:pt>
              </c:numCache>
            </c:numRef>
          </c:val>
          <c:extLst>
            <c:ext xmlns:c16="http://schemas.microsoft.com/office/drawing/2014/chart" uri="{C3380CC4-5D6E-409C-BE32-E72D297353CC}">
              <c16:uniqueId val="{00000003-7CA3-47F9-B806-99BA50236064}"/>
            </c:ext>
          </c:extLst>
        </c:ser>
        <c:dLbls>
          <c:showLegendKey val="0"/>
          <c:showVal val="0"/>
          <c:showCatName val="0"/>
          <c:showSerName val="0"/>
          <c:showPercent val="0"/>
          <c:showBubbleSize val="0"/>
        </c:dLbls>
        <c:gapWidth val="150"/>
        <c:overlap val="100"/>
        <c:axId val="188273616"/>
        <c:axId val="400403840"/>
      </c:barChart>
      <c:lineChart>
        <c:grouping val="standard"/>
        <c:varyColors val="0"/>
        <c:ser>
          <c:idx val="4"/>
          <c:order val="4"/>
          <c:tx>
            <c:strRef>
              <c:f>'Hoja1 (2)'!$B$14</c:f>
              <c:strCache>
                <c:ptCount val="1"/>
                <c:pt idx="0">
                  <c:v>Gastos priorizados pacto fiscal</c:v>
                </c:pt>
              </c:strCache>
            </c:strRef>
          </c:tx>
          <c:spPr>
            <a:ln w="28575" cap="rnd">
              <a:noFill/>
              <a:round/>
            </a:ln>
            <a:effectLst/>
          </c:spPr>
          <c:marker>
            <c:symbol val="x"/>
            <c:size val="10"/>
            <c:spPr>
              <a:solidFill>
                <a:srgbClr val="00B050"/>
              </a:solidFill>
              <a:ln w="9525">
                <a:solidFill>
                  <a:srgbClr val="00B050"/>
                </a:solidFill>
              </a:ln>
              <a:effectLst/>
            </c:spPr>
          </c:marker>
          <c:val>
            <c:numRef>
              <c:f>'Hoja1 (2)'!$C$14:$L$14</c:f>
              <c:numCache>
                <c:formatCode>General</c:formatCode>
                <c:ptCount val="10"/>
                <c:pt idx="0">
                  <c:v>1.3</c:v>
                </c:pt>
                <c:pt idx="1">
                  <c:v>1.74</c:v>
                </c:pt>
                <c:pt idx="2">
                  <c:v>2.31</c:v>
                </c:pt>
                <c:pt idx="3">
                  <c:v>2.44</c:v>
                </c:pt>
                <c:pt idx="4">
                  <c:v>2.56</c:v>
                </c:pt>
                <c:pt idx="5">
                  <c:v>2.62</c:v>
                </c:pt>
                <c:pt idx="6">
                  <c:v>2.7</c:v>
                </c:pt>
                <c:pt idx="7">
                  <c:v>2.7</c:v>
                </c:pt>
                <c:pt idx="8">
                  <c:v>2.7</c:v>
                </c:pt>
                <c:pt idx="9">
                  <c:v>2.7</c:v>
                </c:pt>
              </c:numCache>
            </c:numRef>
          </c:val>
          <c:smooth val="0"/>
          <c:extLst>
            <c:ext xmlns:c16="http://schemas.microsoft.com/office/drawing/2014/chart" uri="{C3380CC4-5D6E-409C-BE32-E72D297353CC}">
              <c16:uniqueId val="{00000004-7CA3-47F9-B806-99BA50236064}"/>
            </c:ext>
          </c:extLst>
        </c:ser>
        <c:ser>
          <c:idx val="5"/>
          <c:order val="5"/>
          <c:spPr>
            <a:ln w="25400" cap="rnd">
              <a:noFill/>
              <a:round/>
            </a:ln>
            <a:effectLst/>
          </c:spPr>
          <c:marker>
            <c:symbol val="circle"/>
            <c:size val="8"/>
            <c:spPr>
              <a:solidFill>
                <a:schemeClr val="tx1"/>
              </a:solidFill>
              <a:ln w="9525">
                <a:solidFill>
                  <a:schemeClr val="tx1"/>
                </a:solidFill>
              </a:ln>
              <a:effectLst/>
            </c:spPr>
          </c:marker>
          <c:cat>
            <c:numRef>
              <c:f>'Hoja1 (2)'!$C$3:$L$3</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'Hoja1 (2)'!$C$16:$L$16</c:f>
              <c:numCache>
                <c:formatCode>0.00</c:formatCode>
                <c:ptCount val="10"/>
                <c:pt idx="0">
                  <c:v>0.6106569201322295</c:v>
                </c:pt>
                <c:pt idx="1">
                  <c:v>1.1374603749303034</c:v>
                </c:pt>
                <c:pt idx="2">
                  <c:v>1.5996944970154963</c:v>
                </c:pt>
                <c:pt idx="3">
                  <c:v>2.0314564214278716</c:v>
                </c:pt>
                <c:pt idx="4">
                  <c:v>2.4264718762939168</c:v>
                </c:pt>
                <c:pt idx="5">
                  <c:v>2.8461877775955333</c:v>
                </c:pt>
                <c:pt idx="6">
                  <c:v>3.0653516274378672</c:v>
                </c:pt>
                <c:pt idx="7">
                  <c:v>3.2111663386087277</c:v>
                </c:pt>
                <c:pt idx="8">
                  <c:v>3.3775289701994136</c:v>
                </c:pt>
                <c:pt idx="9">
                  <c:v>3.5638770615482129</c:v>
                </c:pt>
              </c:numCache>
            </c:numRef>
          </c:val>
          <c:smooth val="0"/>
          <c:extLst>
            <c:ext xmlns:c16="http://schemas.microsoft.com/office/drawing/2014/chart" uri="{C3380CC4-5D6E-409C-BE32-E72D297353CC}">
              <c16:uniqueId val="{00000005-7CA3-47F9-B806-99BA50236064}"/>
            </c:ext>
          </c:extLst>
        </c:ser>
        <c:dLbls>
          <c:showLegendKey val="0"/>
          <c:showVal val="0"/>
          <c:showCatName val="0"/>
          <c:showSerName val="0"/>
          <c:showPercent val="0"/>
          <c:showBubbleSize val="0"/>
        </c:dLbls>
        <c:marker val="1"/>
        <c:smooth val="0"/>
        <c:axId val="188273616"/>
        <c:axId val="400403840"/>
      </c:lineChart>
      <c:catAx>
        <c:axId val="188273616"/>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gobCL" pitchFamily="50" charset="0"/>
                <a:ea typeface="+mn-ea"/>
                <a:cs typeface="+mn-cs"/>
              </a:defRPr>
            </a:pPr>
            <a:endParaRPr lang="es-CL"/>
          </a:p>
        </c:txPr>
        <c:crossAx val="400403840"/>
        <c:crosses val="autoZero"/>
        <c:auto val="1"/>
        <c:lblAlgn val="ctr"/>
        <c:lblOffset val="100"/>
        <c:noMultiLvlLbl val="0"/>
      </c:catAx>
      <c:valAx>
        <c:axId val="400403840"/>
        <c:scaling>
          <c:orientation val="minMax"/>
          <c:max val="3.6"/>
          <c:min val="-0.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gobCL" pitchFamily="50" charset="0"/>
                <a:ea typeface="+mn-ea"/>
                <a:cs typeface="+mn-cs"/>
              </a:defRPr>
            </a:pPr>
            <a:endParaRPr lang="es-CL"/>
          </a:p>
        </c:txPr>
        <c:crossAx val="188273616"/>
        <c:crosses val="autoZero"/>
        <c:crossBetween val="between"/>
        <c:majorUnit val="0.5"/>
      </c:valAx>
      <c:spPr>
        <a:noFill/>
        <a:ln w="25400">
          <a:noFill/>
        </a:ln>
        <a:effectLst/>
      </c:spPr>
    </c:plotArea>
    <c:legend>
      <c:legendPos val="b"/>
      <c:legendEntry>
        <c:idx val="5"/>
        <c:delete val="1"/>
      </c:legendEntry>
      <c:layout>
        <c:manualLayout>
          <c:xMode val="edge"/>
          <c:yMode val="edge"/>
          <c:x val="0.10707825060427945"/>
          <c:y val="0.81807608580599678"/>
          <c:w val="0.8225825724002408"/>
          <c:h val="0.1235079336254328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gobCL" pitchFamily="50"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gobCL" pitchFamily="50" charset="0"/>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D-4ADE-8596-9A7FAD8F3C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D-4ADE-8596-9A7FAD8F3C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D-4ADE-8596-9A7FAD8F3C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2D-4ADE-8596-9A7FAD8F3C00}"/>
              </c:ext>
            </c:extLst>
          </c:dPt>
          <c:cat>
            <c:strRef>
              <c:f>Hoja1!$E$16:$E$19</c:f>
              <c:strCache>
                <c:ptCount val="4"/>
                <c:pt idx="0">
                  <c:v>Cumplimiento Tributario</c:v>
                </c:pt>
                <c:pt idx="1">
                  <c:v>Crecimiento Económico</c:v>
                </c:pt>
                <c:pt idx="2">
                  <c:v>Eficiencia del Estado</c:v>
                </c:pt>
                <c:pt idx="3">
                  <c:v>Reforma impuesto a la renta</c:v>
                </c:pt>
              </c:strCache>
            </c:strRef>
          </c:cat>
          <c:val>
            <c:numRef>
              <c:f>Hoja1!$F$16:$F$19</c:f>
              <c:numCache>
                <c:formatCode>General</c:formatCode>
                <c:ptCount val="4"/>
                <c:pt idx="0">
                  <c:v>1.5</c:v>
                </c:pt>
                <c:pt idx="1">
                  <c:v>0.5</c:v>
                </c:pt>
                <c:pt idx="2">
                  <c:v>0.1</c:v>
                </c:pt>
                <c:pt idx="3">
                  <c:v>0.6</c:v>
                </c:pt>
              </c:numCache>
            </c:numRef>
          </c:val>
          <c:extLst>
            <c:ext xmlns:c16="http://schemas.microsoft.com/office/drawing/2014/chart" uri="{C3380CC4-5D6E-409C-BE32-E72D297353CC}">
              <c16:uniqueId val="{00000008-A82D-4ADE-8596-9A7FAD8F3C0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BE84D-F518-AB4C-8700-C59227BA44FA}" type="doc">
      <dgm:prSet loTypeId="urn:microsoft.com/office/officeart/2005/8/layout/hChevron3" loCatId="" qsTypeId="urn:microsoft.com/office/officeart/2005/8/quickstyle/simple1" qsCatId="simple" csTypeId="urn:microsoft.com/office/officeart/2005/8/colors/colorful5" csCatId="colorful" phldr="1"/>
      <dgm:spPr/>
    </dgm:pt>
    <dgm:pt modelId="{38D3A387-02A5-A544-B1DA-E53428DC48A0}">
      <dgm:prSet phldrT="[Texto]" custT="1"/>
      <dgm:spPr/>
      <dgm:t>
        <a:bodyPr/>
        <a:lstStyle/>
        <a:p>
          <a:r>
            <a:rPr lang="es-MX" sz="1800" dirty="0"/>
            <a:t>Año 2001</a:t>
          </a:r>
        </a:p>
      </dgm:t>
    </dgm:pt>
    <dgm:pt modelId="{1A598540-6400-7C41-AC7B-5D08EE6C74C8}" type="parTrans" cxnId="{EB1A36ED-E618-3649-82E8-7A36E55211C6}">
      <dgm:prSet/>
      <dgm:spPr/>
      <dgm:t>
        <a:bodyPr/>
        <a:lstStyle/>
        <a:p>
          <a:endParaRPr lang="es-MX"/>
        </a:p>
      </dgm:t>
    </dgm:pt>
    <dgm:pt modelId="{D750D8B5-63AD-D845-97DD-F631B4BE9497}" type="sibTrans" cxnId="{EB1A36ED-E618-3649-82E8-7A36E55211C6}">
      <dgm:prSet/>
      <dgm:spPr/>
      <dgm:t>
        <a:bodyPr/>
        <a:lstStyle/>
        <a:p>
          <a:endParaRPr lang="es-MX"/>
        </a:p>
      </dgm:t>
    </dgm:pt>
    <dgm:pt modelId="{D8528D20-FE20-104A-A188-ED654C428F66}">
      <dgm:prSet phldrT="[Texto]" custT="1"/>
      <dgm:spPr/>
      <dgm:t>
        <a:bodyPr/>
        <a:lstStyle/>
        <a:p>
          <a:pPr algn="ctr"/>
          <a:r>
            <a:rPr lang="es-ES" sz="1800" b="0" i="0" u="none" dirty="0"/>
            <a:t>Año 2014</a:t>
          </a:r>
        </a:p>
      </dgm:t>
    </dgm:pt>
    <dgm:pt modelId="{22B07D78-43FF-1441-9321-22358332F62E}" type="parTrans" cxnId="{55647338-FC2B-C243-8BB4-7F78D4675C19}">
      <dgm:prSet/>
      <dgm:spPr/>
      <dgm:t>
        <a:bodyPr/>
        <a:lstStyle/>
        <a:p>
          <a:endParaRPr lang="es-MX"/>
        </a:p>
      </dgm:t>
    </dgm:pt>
    <dgm:pt modelId="{252520A4-3821-8C4F-9955-D9C0501F6E70}" type="sibTrans" cxnId="{55647338-FC2B-C243-8BB4-7F78D4675C19}">
      <dgm:prSet/>
      <dgm:spPr/>
      <dgm:t>
        <a:bodyPr/>
        <a:lstStyle/>
        <a:p>
          <a:endParaRPr lang="es-MX"/>
        </a:p>
      </dgm:t>
    </dgm:pt>
    <dgm:pt modelId="{2CF8E6A4-1BAE-B74C-9B3C-3D64B3378420}">
      <dgm:prSet phldrT="[Texto]" custT="1"/>
      <dgm:spPr/>
      <dgm:t>
        <a:bodyPr/>
        <a:lstStyle/>
        <a:p>
          <a:r>
            <a:rPr lang="es-ES" sz="1800" b="0" i="0" u="none" dirty="0"/>
            <a:t>Año 2014</a:t>
          </a:r>
        </a:p>
      </dgm:t>
    </dgm:pt>
    <dgm:pt modelId="{6C945C05-C33D-EC40-B361-EAA8F589DD63}" type="parTrans" cxnId="{C2EF7A25-92B0-094C-921A-F079B9E84331}">
      <dgm:prSet/>
      <dgm:spPr/>
      <dgm:t>
        <a:bodyPr/>
        <a:lstStyle/>
        <a:p>
          <a:endParaRPr lang="es-MX"/>
        </a:p>
      </dgm:t>
    </dgm:pt>
    <dgm:pt modelId="{10E9248E-441C-8447-98E8-961F71A5C81F}" type="sibTrans" cxnId="{C2EF7A25-92B0-094C-921A-F079B9E84331}">
      <dgm:prSet/>
      <dgm:spPr/>
      <dgm:t>
        <a:bodyPr/>
        <a:lstStyle/>
        <a:p>
          <a:endParaRPr lang="es-MX"/>
        </a:p>
      </dgm:t>
    </dgm:pt>
    <dgm:pt modelId="{1BAFBF89-1114-D243-9CFE-7E994E0CA0E3}">
      <dgm:prSet custT="1"/>
      <dgm:spPr/>
      <dgm:t>
        <a:bodyPr/>
        <a:lstStyle/>
        <a:p>
          <a:pPr algn="ctr"/>
          <a:r>
            <a:rPr lang="es-CL" sz="1800" b="0" i="0" u="none" dirty="0"/>
            <a:t>Año 2012</a:t>
          </a:r>
        </a:p>
      </dgm:t>
    </dgm:pt>
    <dgm:pt modelId="{C8F4AD4E-8BAC-8D40-A4EB-08F897D163E5}" type="parTrans" cxnId="{E3CEED93-245C-C642-851F-A85AF902A84A}">
      <dgm:prSet/>
      <dgm:spPr/>
      <dgm:t>
        <a:bodyPr/>
        <a:lstStyle/>
        <a:p>
          <a:endParaRPr lang="es-MX"/>
        </a:p>
      </dgm:t>
    </dgm:pt>
    <dgm:pt modelId="{53C0B394-F4E6-E34F-BC44-8BD18ABF2F28}" type="sibTrans" cxnId="{E3CEED93-245C-C642-851F-A85AF902A84A}">
      <dgm:prSet/>
      <dgm:spPr/>
      <dgm:t>
        <a:bodyPr/>
        <a:lstStyle/>
        <a:p>
          <a:endParaRPr lang="es-MX"/>
        </a:p>
      </dgm:t>
    </dgm:pt>
    <dgm:pt modelId="{1CEE533B-86BF-2B4D-AA70-0492BC3DBB3B}">
      <dgm:prSet custT="1"/>
      <dgm:spPr/>
      <dgm:t>
        <a:bodyPr/>
        <a:lstStyle/>
        <a:p>
          <a:r>
            <a:rPr lang="es-MX" sz="1800" dirty="0"/>
            <a:t>Año 2020</a:t>
          </a:r>
        </a:p>
      </dgm:t>
    </dgm:pt>
    <dgm:pt modelId="{0C1D3ACD-D6EC-EB4A-AB9C-4FC3CB443623}" type="parTrans" cxnId="{668ED14D-32B3-3D45-8257-4F2D7AE994A1}">
      <dgm:prSet/>
      <dgm:spPr/>
      <dgm:t>
        <a:bodyPr/>
        <a:lstStyle/>
        <a:p>
          <a:endParaRPr lang="es-MX"/>
        </a:p>
      </dgm:t>
    </dgm:pt>
    <dgm:pt modelId="{7B7D9620-C56C-3E4D-9FB3-D11E6CB56063}" type="sibTrans" cxnId="{668ED14D-32B3-3D45-8257-4F2D7AE994A1}">
      <dgm:prSet/>
      <dgm:spPr/>
      <dgm:t>
        <a:bodyPr/>
        <a:lstStyle/>
        <a:p>
          <a:endParaRPr lang="es-MX"/>
        </a:p>
      </dgm:t>
    </dgm:pt>
    <dgm:pt modelId="{1208825E-1873-4949-A4FB-3FF7CDA5CB60}" type="pres">
      <dgm:prSet presAssocID="{63DBE84D-F518-AB4C-8700-C59227BA44FA}" presName="Name0" presStyleCnt="0">
        <dgm:presLayoutVars>
          <dgm:dir/>
          <dgm:resizeHandles val="exact"/>
        </dgm:presLayoutVars>
      </dgm:prSet>
      <dgm:spPr/>
    </dgm:pt>
    <dgm:pt modelId="{F2F53B75-A0FC-2A4B-84DC-5F046EEA682D}" type="pres">
      <dgm:prSet presAssocID="{38D3A387-02A5-A544-B1DA-E53428DC48A0}" presName="parTxOnly" presStyleLbl="node1" presStyleIdx="0" presStyleCnt="5" custLinFactX="-14597" custLinFactY="-30768" custLinFactNeighborX="-100000" custLinFactNeighborY="-100000">
        <dgm:presLayoutVars>
          <dgm:bulletEnabled val="1"/>
        </dgm:presLayoutVars>
      </dgm:prSet>
      <dgm:spPr/>
    </dgm:pt>
    <dgm:pt modelId="{9B880442-97C3-DB4D-B30D-2C6ED34D86B9}" type="pres">
      <dgm:prSet presAssocID="{D750D8B5-63AD-D845-97DD-F631B4BE9497}" presName="parSpace" presStyleCnt="0"/>
      <dgm:spPr/>
    </dgm:pt>
    <dgm:pt modelId="{ECB4C8C0-FB1F-304D-9A13-C71FC1B8A973}" type="pres">
      <dgm:prSet presAssocID="{1BAFBF89-1114-D243-9CFE-7E994E0CA0E3}" presName="parTxOnly" presStyleLbl="node1" presStyleIdx="1" presStyleCnt="5" custLinFactY="-30150" custLinFactNeighborX="4943" custLinFactNeighborY="-100000">
        <dgm:presLayoutVars>
          <dgm:bulletEnabled val="1"/>
        </dgm:presLayoutVars>
      </dgm:prSet>
      <dgm:spPr/>
    </dgm:pt>
    <dgm:pt modelId="{C8878CB6-FEF7-5441-85D9-526190919D67}" type="pres">
      <dgm:prSet presAssocID="{53C0B394-F4E6-E34F-BC44-8BD18ABF2F28}" presName="parSpace" presStyleCnt="0"/>
      <dgm:spPr/>
    </dgm:pt>
    <dgm:pt modelId="{53A82E41-FFB4-0847-AABE-16C14A955E26}" type="pres">
      <dgm:prSet presAssocID="{D8528D20-FE20-104A-A188-ED654C428F66}" presName="parTxOnly" presStyleLbl="node1" presStyleIdx="2" presStyleCnt="5" custLinFactY="-30150" custLinFactNeighborX="2471" custLinFactNeighborY="-100000">
        <dgm:presLayoutVars>
          <dgm:bulletEnabled val="1"/>
        </dgm:presLayoutVars>
      </dgm:prSet>
      <dgm:spPr/>
    </dgm:pt>
    <dgm:pt modelId="{404DEE28-7931-2A4D-A097-9177A7FC6BA5}" type="pres">
      <dgm:prSet presAssocID="{252520A4-3821-8C4F-9955-D9C0501F6E70}" presName="parSpace" presStyleCnt="0"/>
      <dgm:spPr/>
    </dgm:pt>
    <dgm:pt modelId="{78637E84-7B5E-5C4E-849D-9D1E0A7F53EF}" type="pres">
      <dgm:prSet presAssocID="{2CF8E6A4-1BAE-B74C-9B3C-3D64B3378420}" presName="parTxOnly" presStyleLbl="node1" presStyleIdx="3" presStyleCnt="5" custLinFactY="-30150" custLinFactNeighborX="1155" custLinFactNeighborY="-100000">
        <dgm:presLayoutVars>
          <dgm:bulletEnabled val="1"/>
        </dgm:presLayoutVars>
      </dgm:prSet>
      <dgm:spPr/>
    </dgm:pt>
    <dgm:pt modelId="{C3C6A0C5-73AE-BF44-8C27-7639F36ED86A}" type="pres">
      <dgm:prSet presAssocID="{10E9248E-441C-8447-98E8-961F71A5C81F}" presName="parSpace" presStyleCnt="0"/>
      <dgm:spPr/>
    </dgm:pt>
    <dgm:pt modelId="{26CB3820-C2A0-6847-84A5-F3B97C979C1D}" type="pres">
      <dgm:prSet presAssocID="{1CEE533B-86BF-2B4D-AA70-0492BC3DBB3B}" presName="parTxOnly" presStyleLbl="node1" presStyleIdx="4" presStyleCnt="5" custLinFactY="-29532" custLinFactNeighborX="4783" custLinFactNeighborY="-100000">
        <dgm:presLayoutVars>
          <dgm:bulletEnabled val="1"/>
        </dgm:presLayoutVars>
      </dgm:prSet>
      <dgm:spPr/>
    </dgm:pt>
  </dgm:ptLst>
  <dgm:cxnLst>
    <dgm:cxn modelId="{C2EF7A25-92B0-094C-921A-F079B9E84331}" srcId="{63DBE84D-F518-AB4C-8700-C59227BA44FA}" destId="{2CF8E6A4-1BAE-B74C-9B3C-3D64B3378420}" srcOrd="3" destOrd="0" parTransId="{6C945C05-C33D-EC40-B361-EAA8F589DD63}" sibTransId="{10E9248E-441C-8447-98E8-961F71A5C81F}"/>
    <dgm:cxn modelId="{55647338-FC2B-C243-8BB4-7F78D4675C19}" srcId="{63DBE84D-F518-AB4C-8700-C59227BA44FA}" destId="{D8528D20-FE20-104A-A188-ED654C428F66}" srcOrd="2" destOrd="0" parTransId="{22B07D78-43FF-1441-9321-22358332F62E}" sibTransId="{252520A4-3821-8C4F-9955-D9C0501F6E70}"/>
    <dgm:cxn modelId="{F0AA226B-EEB5-D14D-AC94-12A0C6D6DE0C}" type="presOf" srcId="{1CEE533B-86BF-2B4D-AA70-0492BC3DBB3B}" destId="{26CB3820-C2A0-6847-84A5-F3B97C979C1D}" srcOrd="0" destOrd="0" presId="urn:microsoft.com/office/officeart/2005/8/layout/hChevron3"/>
    <dgm:cxn modelId="{668ED14D-32B3-3D45-8257-4F2D7AE994A1}" srcId="{63DBE84D-F518-AB4C-8700-C59227BA44FA}" destId="{1CEE533B-86BF-2B4D-AA70-0492BC3DBB3B}" srcOrd="4" destOrd="0" parTransId="{0C1D3ACD-D6EC-EB4A-AB9C-4FC3CB443623}" sibTransId="{7B7D9620-C56C-3E4D-9FB3-D11E6CB56063}"/>
    <dgm:cxn modelId="{290C2A4F-5B23-784D-A838-093118C43E62}" type="presOf" srcId="{38D3A387-02A5-A544-B1DA-E53428DC48A0}" destId="{F2F53B75-A0FC-2A4B-84DC-5F046EEA682D}" srcOrd="0" destOrd="0" presId="urn:microsoft.com/office/officeart/2005/8/layout/hChevron3"/>
    <dgm:cxn modelId="{E93A8D77-D08A-7D4F-9C33-CB1D75CF3892}" type="presOf" srcId="{D8528D20-FE20-104A-A188-ED654C428F66}" destId="{53A82E41-FFB4-0847-AABE-16C14A955E26}" srcOrd="0" destOrd="0" presId="urn:microsoft.com/office/officeart/2005/8/layout/hChevron3"/>
    <dgm:cxn modelId="{E3CEED93-245C-C642-851F-A85AF902A84A}" srcId="{63DBE84D-F518-AB4C-8700-C59227BA44FA}" destId="{1BAFBF89-1114-D243-9CFE-7E994E0CA0E3}" srcOrd="1" destOrd="0" parTransId="{C8F4AD4E-8BAC-8D40-A4EB-08F897D163E5}" sibTransId="{53C0B394-F4E6-E34F-BC44-8BD18ABF2F28}"/>
    <dgm:cxn modelId="{95B4129C-02DB-374B-B695-DC25DF6192D9}" type="presOf" srcId="{2CF8E6A4-1BAE-B74C-9B3C-3D64B3378420}" destId="{78637E84-7B5E-5C4E-849D-9D1E0A7F53EF}" srcOrd="0" destOrd="0" presId="urn:microsoft.com/office/officeart/2005/8/layout/hChevron3"/>
    <dgm:cxn modelId="{E7591BBB-7AA1-2E4E-8DDA-E6418874A6D3}" type="presOf" srcId="{63DBE84D-F518-AB4C-8700-C59227BA44FA}" destId="{1208825E-1873-4949-A4FB-3FF7CDA5CB60}" srcOrd="0" destOrd="0" presId="urn:microsoft.com/office/officeart/2005/8/layout/hChevron3"/>
    <dgm:cxn modelId="{F8AC39D0-BBD7-2C44-BE37-AA99550B1C2E}" type="presOf" srcId="{1BAFBF89-1114-D243-9CFE-7E994E0CA0E3}" destId="{ECB4C8C0-FB1F-304D-9A13-C71FC1B8A973}" srcOrd="0" destOrd="0" presId="urn:microsoft.com/office/officeart/2005/8/layout/hChevron3"/>
    <dgm:cxn modelId="{EB1A36ED-E618-3649-82E8-7A36E55211C6}" srcId="{63DBE84D-F518-AB4C-8700-C59227BA44FA}" destId="{38D3A387-02A5-A544-B1DA-E53428DC48A0}" srcOrd="0" destOrd="0" parTransId="{1A598540-6400-7C41-AC7B-5D08EE6C74C8}" sibTransId="{D750D8B5-63AD-D845-97DD-F631B4BE9497}"/>
    <dgm:cxn modelId="{4831021A-3E6C-EE47-9D35-9D3AB67A31E3}" type="presParOf" srcId="{1208825E-1873-4949-A4FB-3FF7CDA5CB60}" destId="{F2F53B75-A0FC-2A4B-84DC-5F046EEA682D}" srcOrd="0" destOrd="0" presId="urn:microsoft.com/office/officeart/2005/8/layout/hChevron3"/>
    <dgm:cxn modelId="{9C9F99A4-F90D-224B-AC5E-70E144BE0AED}" type="presParOf" srcId="{1208825E-1873-4949-A4FB-3FF7CDA5CB60}" destId="{9B880442-97C3-DB4D-B30D-2C6ED34D86B9}" srcOrd="1" destOrd="0" presId="urn:microsoft.com/office/officeart/2005/8/layout/hChevron3"/>
    <dgm:cxn modelId="{CD2C2AA4-D0A6-174E-8F72-72860BB67E01}" type="presParOf" srcId="{1208825E-1873-4949-A4FB-3FF7CDA5CB60}" destId="{ECB4C8C0-FB1F-304D-9A13-C71FC1B8A973}" srcOrd="2" destOrd="0" presId="urn:microsoft.com/office/officeart/2005/8/layout/hChevron3"/>
    <dgm:cxn modelId="{D5E6260A-E6B6-4A49-893E-CFA5AFB5B62E}" type="presParOf" srcId="{1208825E-1873-4949-A4FB-3FF7CDA5CB60}" destId="{C8878CB6-FEF7-5441-85D9-526190919D67}" srcOrd="3" destOrd="0" presId="urn:microsoft.com/office/officeart/2005/8/layout/hChevron3"/>
    <dgm:cxn modelId="{25B46B89-9B66-0145-A6B0-805EDC0BA73A}" type="presParOf" srcId="{1208825E-1873-4949-A4FB-3FF7CDA5CB60}" destId="{53A82E41-FFB4-0847-AABE-16C14A955E26}" srcOrd="4" destOrd="0" presId="urn:microsoft.com/office/officeart/2005/8/layout/hChevron3"/>
    <dgm:cxn modelId="{899DF4BF-74C3-1244-82DB-106B901C54AB}" type="presParOf" srcId="{1208825E-1873-4949-A4FB-3FF7CDA5CB60}" destId="{404DEE28-7931-2A4D-A097-9177A7FC6BA5}" srcOrd="5" destOrd="0" presId="urn:microsoft.com/office/officeart/2005/8/layout/hChevron3"/>
    <dgm:cxn modelId="{962F7B24-3B15-9848-85C4-096B42BC3F54}" type="presParOf" srcId="{1208825E-1873-4949-A4FB-3FF7CDA5CB60}" destId="{78637E84-7B5E-5C4E-849D-9D1E0A7F53EF}" srcOrd="6" destOrd="0" presId="urn:microsoft.com/office/officeart/2005/8/layout/hChevron3"/>
    <dgm:cxn modelId="{8B76C29A-CF0A-5644-878E-796FE8C38E0A}" type="presParOf" srcId="{1208825E-1873-4949-A4FB-3FF7CDA5CB60}" destId="{C3C6A0C5-73AE-BF44-8C27-7639F36ED86A}" srcOrd="7" destOrd="0" presId="urn:microsoft.com/office/officeart/2005/8/layout/hChevron3"/>
    <dgm:cxn modelId="{BEEEF029-BA8F-EA4F-A96C-A8B40C3898BC}" type="presParOf" srcId="{1208825E-1873-4949-A4FB-3FF7CDA5CB60}" destId="{26CB3820-C2A0-6847-84A5-F3B97C979C1D}"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CD995-074B-47BA-B86E-7849304CB94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CL"/>
        </a:p>
      </dgm:t>
    </dgm:pt>
    <dgm:pt modelId="{3CDCE8B9-6DEB-47A7-B752-A1B550D7DF73}">
      <dgm:prSet phldrT="[Texto]" custT="1"/>
      <dgm:spPr/>
      <dgm:t>
        <a:bodyPr/>
        <a:lstStyle/>
        <a:p>
          <a:pPr algn="l"/>
          <a:r>
            <a:rPr lang="es-ES" sz="2300" b="1" kern="1200" dirty="0">
              <a:solidFill>
                <a:schemeClr val="bg1"/>
              </a:solidFill>
              <a:latin typeface="Rubik"/>
              <a:ea typeface="+mn-ea"/>
              <a:cs typeface="+mn-cs"/>
            </a:rPr>
            <a:t>Modernización de la administración tributaria y TTA</a:t>
          </a:r>
          <a:endParaRPr lang="es-CL" sz="2300" b="1" kern="1200" dirty="0">
            <a:solidFill>
              <a:schemeClr val="bg1"/>
            </a:solidFill>
            <a:latin typeface="Rubik"/>
            <a:ea typeface="+mn-ea"/>
            <a:cs typeface="+mn-cs"/>
          </a:endParaRPr>
        </a:p>
      </dgm:t>
    </dgm:pt>
    <dgm:pt modelId="{1572DC9A-6739-41F2-81AC-AEE0198182BF}" type="parTrans" cxnId="{8497A12F-CC0C-4E8D-8A6F-88A296CB433C}">
      <dgm:prSet/>
      <dgm:spPr/>
      <dgm:t>
        <a:bodyPr/>
        <a:lstStyle/>
        <a:p>
          <a:endParaRPr lang="es-CL"/>
        </a:p>
      </dgm:t>
    </dgm:pt>
    <dgm:pt modelId="{0D3B7421-AB2A-4BCE-AB7F-8F8A941D26A3}" type="sibTrans" cxnId="{8497A12F-CC0C-4E8D-8A6F-88A296CB433C}">
      <dgm:prSet/>
      <dgm:spPr/>
      <dgm:t>
        <a:bodyPr/>
        <a:lstStyle/>
        <a:p>
          <a:endParaRPr lang="es-CL"/>
        </a:p>
      </dgm:t>
    </dgm:pt>
    <dgm:pt modelId="{956221B9-2DE5-4045-96E3-66E53B4817EF}">
      <dgm:prSet custT="1"/>
      <dgm:spPr/>
      <dgm:t>
        <a:bodyPr/>
        <a:lstStyle/>
        <a:p>
          <a:r>
            <a:rPr lang="es-ES" sz="2300" b="1" kern="1200" dirty="0">
              <a:solidFill>
                <a:schemeClr val="bg1"/>
              </a:solidFill>
              <a:latin typeface="Rubik"/>
              <a:ea typeface="+mn-ea"/>
              <a:cs typeface="+mn-cs"/>
            </a:rPr>
            <a:t>Delitos tributarios</a:t>
          </a:r>
          <a:endParaRPr lang="es-CL" sz="2300" b="1" kern="1200" dirty="0">
            <a:solidFill>
              <a:schemeClr val="bg1"/>
            </a:solidFill>
            <a:latin typeface="Rubik"/>
            <a:ea typeface="+mn-ea"/>
            <a:cs typeface="+mn-cs"/>
          </a:endParaRPr>
        </a:p>
      </dgm:t>
    </dgm:pt>
    <dgm:pt modelId="{75CE651B-F608-4D56-A221-7B01F92DEDF8}" type="parTrans" cxnId="{2218A92E-CE26-480F-BEEC-D117B33C78BF}">
      <dgm:prSet/>
      <dgm:spPr/>
      <dgm:t>
        <a:bodyPr/>
        <a:lstStyle/>
        <a:p>
          <a:endParaRPr lang="es-CL"/>
        </a:p>
      </dgm:t>
    </dgm:pt>
    <dgm:pt modelId="{6023712C-90AD-4E2B-8F57-8D512BCDEAEC}" type="sibTrans" cxnId="{2218A92E-CE26-480F-BEEC-D117B33C78BF}">
      <dgm:prSet/>
      <dgm:spPr/>
      <dgm:t>
        <a:bodyPr/>
        <a:lstStyle/>
        <a:p>
          <a:endParaRPr lang="es-CL"/>
        </a:p>
      </dgm:t>
    </dgm:pt>
    <dgm:pt modelId="{414E07F7-DADF-4725-9BB5-DB1689147EBE}">
      <dgm:prSet custT="1"/>
      <dgm:spPr/>
      <dgm:t>
        <a:bodyPr/>
        <a:lstStyle/>
        <a:p>
          <a:r>
            <a:rPr lang="es-ES" sz="2300" b="1" kern="1200" dirty="0">
              <a:solidFill>
                <a:schemeClr val="bg1"/>
              </a:solidFill>
              <a:latin typeface="Rubik"/>
              <a:ea typeface="+mn-ea"/>
              <a:cs typeface="+mn-cs"/>
            </a:rPr>
            <a:t>Planificación tributaria agresiva</a:t>
          </a:r>
          <a:endParaRPr lang="es-CL" sz="2300" b="1" kern="1200" dirty="0">
            <a:solidFill>
              <a:schemeClr val="bg1"/>
            </a:solidFill>
            <a:latin typeface="Rubik"/>
            <a:ea typeface="+mn-ea"/>
            <a:cs typeface="+mn-cs"/>
          </a:endParaRPr>
        </a:p>
      </dgm:t>
    </dgm:pt>
    <dgm:pt modelId="{2ED6156D-2A9A-4623-9DAE-EDFA8025ED8C}" type="parTrans" cxnId="{33290F00-05B3-41A2-9683-6882A17DA02E}">
      <dgm:prSet/>
      <dgm:spPr/>
      <dgm:t>
        <a:bodyPr/>
        <a:lstStyle/>
        <a:p>
          <a:endParaRPr lang="es-CL"/>
        </a:p>
      </dgm:t>
    </dgm:pt>
    <dgm:pt modelId="{FDF60B2D-761C-4927-9F41-DF9A709BB245}" type="sibTrans" cxnId="{33290F00-05B3-41A2-9683-6882A17DA02E}">
      <dgm:prSet/>
      <dgm:spPr/>
      <dgm:t>
        <a:bodyPr/>
        <a:lstStyle/>
        <a:p>
          <a:endParaRPr lang="es-CL"/>
        </a:p>
      </dgm:t>
    </dgm:pt>
    <dgm:pt modelId="{D55EB744-C6FE-4A59-8D4B-C2D53E04ED35}">
      <dgm:prSet phldrT="[Texto]" custT="1"/>
      <dgm:spPr/>
      <dgm:t>
        <a:bodyPr/>
        <a:lstStyle/>
        <a:p>
          <a:r>
            <a:rPr lang="es-ES" sz="2300" b="1" kern="1200" dirty="0">
              <a:solidFill>
                <a:schemeClr val="bg1"/>
              </a:solidFill>
              <a:latin typeface="Rubik"/>
              <a:ea typeface="+mn-ea"/>
              <a:cs typeface="+mn-cs"/>
            </a:rPr>
            <a:t>Control de la informalidad</a:t>
          </a:r>
          <a:endParaRPr lang="es-CL" sz="2300" b="1" kern="1200" dirty="0">
            <a:solidFill>
              <a:schemeClr val="bg1"/>
            </a:solidFill>
            <a:latin typeface="Rubik"/>
            <a:ea typeface="+mn-ea"/>
            <a:cs typeface="+mn-cs"/>
          </a:endParaRPr>
        </a:p>
      </dgm:t>
    </dgm:pt>
    <dgm:pt modelId="{90041C33-8B2F-478A-BA99-66F12F158F70}" type="sibTrans" cxnId="{95AF98EE-1CE6-443F-9A78-724B53D1682F}">
      <dgm:prSet/>
      <dgm:spPr/>
      <dgm:t>
        <a:bodyPr/>
        <a:lstStyle/>
        <a:p>
          <a:endParaRPr lang="es-CL"/>
        </a:p>
      </dgm:t>
    </dgm:pt>
    <dgm:pt modelId="{0E892E56-0DC4-465F-8AEC-EFC1698CA5AC}" type="parTrans" cxnId="{95AF98EE-1CE6-443F-9A78-724B53D1682F}">
      <dgm:prSet/>
      <dgm:spPr/>
      <dgm:t>
        <a:bodyPr/>
        <a:lstStyle/>
        <a:p>
          <a:endParaRPr lang="es-CL"/>
        </a:p>
      </dgm:t>
    </dgm:pt>
    <dgm:pt modelId="{3EB9B36D-2589-4038-942B-3FAA406032B6}" type="pres">
      <dgm:prSet presAssocID="{0BFCD995-074B-47BA-B86E-7849304CB942}" presName="linear" presStyleCnt="0">
        <dgm:presLayoutVars>
          <dgm:dir/>
          <dgm:resizeHandles val="exact"/>
        </dgm:presLayoutVars>
      </dgm:prSet>
      <dgm:spPr/>
    </dgm:pt>
    <dgm:pt modelId="{8FF0CFAC-07E2-44E5-9FCE-ED1BAB1FF42B}" type="pres">
      <dgm:prSet presAssocID="{3CDCE8B9-6DEB-47A7-B752-A1B550D7DF73}" presName="comp" presStyleCnt="0"/>
      <dgm:spPr/>
    </dgm:pt>
    <dgm:pt modelId="{64FFD28B-06D6-4655-B89F-CE35564BCC4D}" type="pres">
      <dgm:prSet presAssocID="{3CDCE8B9-6DEB-47A7-B752-A1B550D7DF73}" presName="box" presStyleLbl="node1" presStyleIdx="0" presStyleCnt="4" custLinFactNeighborX="-4231" custLinFactNeighborY="151"/>
      <dgm:spPr/>
    </dgm:pt>
    <dgm:pt modelId="{297C2469-E468-4B86-82F1-59C3192B2AFE}" type="pres">
      <dgm:prSet presAssocID="{3CDCE8B9-6DEB-47A7-B752-A1B550D7DF73}"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3000" b="-93000"/>
          </a:stretch>
        </a:blipFill>
      </dgm:spPr>
      <dgm:extLst>
        <a:ext uri="{E40237B7-FDA0-4F09-8148-C483321AD2D9}">
          <dgm14:cNvPr xmlns:dgm14="http://schemas.microsoft.com/office/drawing/2010/diagram" id="0" name="" descr="Informática en la nube con relleno sólido"/>
        </a:ext>
      </dgm:extLst>
    </dgm:pt>
    <dgm:pt modelId="{340F69A6-CB03-4026-86B2-E4ED969DB6F7}" type="pres">
      <dgm:prSet presAssocID="{3CDCE8B9-6DEB-47A7-B752-A1B550D7DF73}" presName="text" presStyleLbl="node1" presStyleIdx="0" presStyleCnt="4">
        <dgm:presLayoutVars>
          <dgm:bulletEnabled val="1"/>
        </dgm:presLayoutVars>
      </dgm:prSet>
      <dgm:spPr/>
    </dgm:pt>
    <dgm:pt modelId="{E97DB157-846D-46EE-84F2-4CB86A275927}" type="pres">
      <dgm:prSet presAssocID="{0D3B7421-AB2A-4BCE-AB7F-8F8A941D26A3}" presName="spacer" presStyleCnt="0"/>
      <dgm:spPr/>
    </dgm:pt>
    <dgm:pt modelId="{6C6CF663-AE3E-45E1-AEC4-443F7539B74B}" type="pres">
      <dgm:prSet presAssocID="{D55EB744-C6FE-4A59-8D4B-C2D53E04ED35}" presName="comp" presStyleCnt="0"/>
      <dgm:spPr/>
    </dgm:pt>
    <dgm:pt modelId="{5770D9A0-BD22-43F7-8969-9B32391D04F4}" type="pres">
      <dgm:prSet presAssocID="{D55EB744-C6FE-4A59-8D4B-C2D53E04ED35}" presName="box" presStyleLbl="node1" presStyleIdx="1" presStyleCnt="4" custScaleY="98567"/>
      <dgm:spPr/>
    </dgm:pt>
    <dgm:pt modelId="{6C90FA37-F20C-42DF-ABC6-2B182C13277C}" type="pres">
      <dgm:prSet presAssocID="{D55EB744-C6FE-4A59-8D4B-C2D53E04ED35}"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3000" b="-93000"/>
          </a:stretch>
        </a:blipFill>
      </dgm:spPr>
      <dgm:extLst>
        <a:ext uri="{E40237B7-FDA0-4F09-8148-C483321AD2D9}">
          <dgm14:cNvPr xmlns:dgm14="http://schemas.microsoft.com/office/drawing/2010/diagram" id="0" name="" descr="Préstamo con relleno sólido"/>
        </a:ext>
      </dgm:extLst>
    </dgm:pt>
    <dgm:pt modelId="{9D98D91C-3A81-4072-A7DB-7DA9BE4FE95F}" type="pres">
      <dgm:prSet presAssocID="{D55EB744-C6FE-4A59-8D4B-C2D53E04ED35}" presName="text" presStyleLbl="node1" presStyleIdx="1" presStyleCnt="4">
        <dgm:presLayoutVars>
          <dgm:bulletEnabled val="1"/>
        </dgm:presLayoutVars>
      </dgm:prSet>
      <dgm:spPr/>
    </dgm:pt>
    <dgm:pt modelId="{E68BA93E-3F49-4EB8-AB45-022848F8B76F}" type="pres">
      <dgm:prSet presAssocID="{90041C33-8B2F-478A-BA99-66F12F158F70}" presName="spacer" presStyleCnt="0"/>
      <dgm:spPr/>
    </dgm:pt>
    <dgm:pt modelId="{D819C76F-5AD4-4464-8F12-4AFF8AA28A24}" type="pres">
      <dgm:prSet presAssocID="{956221B9-2DE5-4045-96E3-66E53B4817EF}" presName="comp" presStyleCnt="0"/>
      <dgm:spPr/>
    </dgm:pt>
    <dgm:pt modelId="{28245CF3-AD33-4682-8BF8-10744B33E615}" type="pres">
      <dgm:prSet presAssocID="{956221B9-2DE5-4045-96E3-66E53B4817EF}" presName="box" presStyleLbl="node1" presStyleIdx="2" presStyleCnt="4"/>
      <dgm:spPr/>
    </dgm:pt>
    <dgm:pt modelId="{35B91433-499E-4642-94ED-1AB951D08FE7}" type="pres">
      <dgm:prSet presAssocID="{956221B9-2DE5-4045-96E3-66E53B4817EF}"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3000" b="-93000"/>
          </a:stretch>
        </a:blipFill>
      </dgm:spPr>
      <dgm:extLst>
        <a:ext uri="{E40237B7-FDA0-4F09-8148-C483321AD2D9}">
          <dgm14:cNvPr xmlns:dgm14="http://schemas.microsoft.com/office/drawing/2010/diagram" id="0" name="" descr="Martillo de juez con relleno sólido"/>
        </a:ext>
      </dgm:extLst>
    </dgm:pt>
    <dgm:pt modelId="{62A60DE4-AECD-4299-AF64-0DE60879D899}" type="pres">
      <dgm:prSet presAssocID="{956221B9-2DE5-4045-96E3-66E53B4817EF}" presName="text" presStyleLbl="node1" presStyleIdx="2" presStyleCnt="4">
        <dgm:presLayoutVars>
          <dgm:bulletEnabled val="1"/>
        </dgm:presLayoutVars>
      </dgm:prSet>
      <dgm:spPr/>
    </dgm:pt>
    <dgm:pt modelId="{3B1AF206-682E-4F41-BEFB-C1AAD325A339}" type="pres">
      <dgm:prSet presAssocID="{6023712C-90AD-4E2B-8F57-8D512BCDEAEC}" presName="spacer" presStyleCnt="0"/>
      <dgm:spPr/>
    </dgm:pt>
    <dgm:pt modelId="{1A99FD77-88A0-407A-8500-60373DB47B1C}" type="pres">
      <dgm:prSet presAssocID="{414E07F7-DADF-4725-9BB5-DB1689147EBE}" presName="comp" presStyleCnt="0"/>
      <dgm:spPr/>
    </dgm:pt>
    <dgm:pt modelId="{53B47917-8EDC-460D-97CF-34FA2384FCD6}" type="pres">
      <dgm:prSet presAssocID="{414E07F7-DADF-4725-9BB5-DB1689147EBE}" presName="box" presStyleLbl="node1" presStyleIdx="3" presStyleCnt="4"/>
      <dgm:spPr/>
    </dgm:pt>
    <dgm:pt modelId="{1428AD58-8E42-4780-81E8-A7D14752FBE4}" type="pres">
      <dgm:prSet presAssocID="{414E07F7-DADF-4725-9BB5-DB1689147EBE}"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3000" b="-93000"/>
          </a:stretch>
        </a:blipFill>
      </dgm:spPr>
      <dgm:extLst>
        <a:ext uri="{E40237B7-FDA0-4F09-8148-C483321AD2D9}">
          <dgm14:cNvPr xmlns:dgm14="http://schemas.microsoft.com/office/drawing/2010/diagram" id="0" name="" descr="Cadena de bloques con relleno sólido"/>
        </a:ext>
      </dgm:extLst>
    </dgm:pt>
    <dgm:pt modelId="{B05F4EE8-1892-4D57-929B-C0C206D01E30}" type="pres">
      <dgm:prSet presAssocID="{414E07F7-DADF-4725-9BB5-DB1689147EBE}" presName="text" presStyleLbl="node1" presStyleIdx="3" presStyleCnt="4">
        <dgm:presLayoutVars>
          <dgm:bulletEnabled val="1"/>
        </dgm:presLayoutVars>
      </dgm:prSet>
      <dgm:spPr/>
    </dgm:pt>
  </dgm:ptLst>
  <dgm:cxnLst>
    <dgm:cxn modelId="{33290F00-05B3-41A2-9683-6882A17DA02E}" srcId="{0BFCD995-074B-47BA-B86E-7849304CB942}" destId="{414E07F7-DADF-4725-9BB5-DB1689147EBE}" srcOrd="3" destOrd="0" parTransId="{2ED6156D-2A9A-4623-9DAE-EDFA8025ED8C}" sibTransId="{FDF60B2D-761C-4927-9F41-DF9A709BB245}"/>
    <dgm:cxn modelId="{88E2DB00-E490-4D76-B904-C25BA267123A}" type="presOf" srcId="{414E07F7-DADF-4725-9BB5-DB1689147EBE}" destId="{53B47917-8EDC-460D-97CF-34FA2384FCD6}" srcOrd="0" destOrd="0" presId="urn:microsoft.com/office/officeart/2005/8/layout/vList4"/>
    <dgm:cxn modelId="{2F0BAC26-FB27-4E25-B34D-7F015961B6C1}" type="presOf" srcId="{D55EB744-C6FE-4A59-8D4B-C2D53E04ED35}" destId="{5770D9A0-BD22-43F7-8969-9B32391D04F4}" srcOrd="0" destOrd="0" presId="urn:microsoft.com/office/officeart/2005/8/layout/vList4"/>
    <dgm:cxn modelId="{C8AF1D2C-0E8C-42BE-90E8-9626079A8018}" type="presOf" srcId="{414E07F7-DADF-4725-9BB5-DB1689147EBE}" destId="{B05F4EE8-1892-4D57-929B-C0C206D01E30}" srcOrd="1" destOrd="0" presId="urn:microsoft.com/office/officeart/2005/8/layout/vList4"/>
    <dgm:cxn modelId="{2218A92E-CE26-480F-BEEC-D117B33C78BF}" srcId="{0BFCD995-074B-47BA-B86E-7849304CB942}" destId="{956221B9-2DE5-4045-96E3-66E53B4817EF}" srcOrd="2" destOrd="0" parTransId="{75CE651B-F608-4D56-A221-7B01F92DEDF8}" sibTransId="{6023712C-90AD-4E2B-8F57-8D512BCDEAEC}"/>
    <dgm:cxn modelId="{8497A12F-CC0C-4E8D-8A6F-88A296CB433C}" srcId="{0BFCD995-074B-47BA-B86E-7849304CB942}" destId="{3CDCE8B9-6DEB-47A7-B752-A1B550D7DF73}" srcOrd="0" destOrd="0" parTransId="{1572DC9A-6739-41F2-81AC-AEE0198182BF}" sibTransId="{0D3B7421-AB2A-4BCE-AB7F-8F8A941D26A3}"/>
    <dgm:cxn modelId="{8D2DA15E-035E-4099-8F8C-5240BDC8C249}" type="presOf" srcId="{3CDCE8B9-6DEB-47A7-B752-A1B550D7DF73}" destId="{64FFD28B-06D6-4655-B89F-CE35564BCC4D}" srcOrd="0" destOrd="0" presId="urn:microsoft.com/office/officeart/2005/8/layout/vList4"/>
    <dgm:cxn modelId="{E1D0DA9B-F2EE-4B9F-AD3F-F811672D1466}" type="presOf" srcId="{D55EB744-C6FE-4A59-8D4B-C2D53E04ED35}" destId="{9D98D91C-3A81-4072-A7DB-7DA9BE4FE95F}" srcOrd="1" destOrd="0" presId="urn:microsoft.com/office/officeart/2005/8/layout/vList4"/>
    <dgm:cxn modelId="{2BD165A0-DF9A-4C3B-9993-7168327007B0}" type="presOf" srcId="{3CDCE8B9-6DEB-47A7-B752-A1B550D7DF73}" destId="{340F69A6-CB03-4026-86B2-E4ED969DB6F7}" srcOrd="1" destOrd="0" presId="urn:microsoft.com/office/officeart/2005/8/layout/vList4"/>
    <dgm:cxn modelId="{2AC480B6-C9FA-4990-B7B2-732D75BD91F7}" type="presOf" srcId="{956221B9-2DE5-4045-96E3-66E53B4817EF}" destId="{28245CF3-AD33-4682-8BF8-10744B33E615}" srcOrd="0" destOrd="0" presId="urn:microsoft.com/office/officeart/2005/8/layout/vList4"/>
    <dgm:cxn modelId="{597DF6B8-9327-412A-AF0A-549C015585A0}" type="presOf" srcId="{0BFCD995-074B-47BA-B86E-7849304CB942}" destId="{3EB9B36D-2589-4038-942B-3FAA406032B6}" srcOrd="0" destOrd="0" presId="urn:microsoft.com/office/officeart/2005/8/layout/vList4"/>
    <dgm:cxn modelId="{1930A3DE-C02B-4DE3-BE18-C9D13297F432}" type="presOf" srcId="{956221B9-2DE5-4045-96E3-66E53B4817EF}" destId="{62A60DE4-AECD-4299-AF64-0DE60879D899}" srcOrd="1" destOrd="0" presId="urn:microsoft.com/office/officeart/2005/8/layout/vList4"/>
    <dgm:cxn modelId="{95AF98EE-1CE6-443F-9A78-724B53D1682F}" srcId="{0BFCD995-074B-47BA-B86E-7849304CB942}" destId="{D55EB744-C6FE-4A59-8D4B-C2D53E04ED35}" srcOrd="1" destOrd="0" parTransId="{0E892E56-0DC4-465F-8AEC-EFC1698CA5AC}" sibTransId="{90041C33-8B2F-478A-BA99-66F12F158F70}"/>
    <dgm:cxn modelId="{E4CBDDAE-CCE7-4A2F-ADF8-3CB6DFAC5092}" type="presParOf" srcId="{3EB9B36D-2589-4038-942B-3FAA406032B6}" destId="{8FF0CFAC-07E2-44E5-9FCE-ED1BAB1FF42B}" srcOrd="0" destOrd="0" presId="urn:microsoft.com/office/officeart/2005/8/layout/vList4"/>
    <dgm:cxn modelId="{66FAECBF-E855-4390-B754-2754AD0F8118}" type="presParOf" srcId="{8FF0CFAC-07E2-44E5-9FCE-ED1BAB1FF42B}" destId="{64FFD28B-06D6-4655-B89F-CE35564BCC4D}" srcOrd="0" destOrd="0" presId="urn:microsoft.com/office/officeart/2005/8/layout/vList4"/>
    <dgm:cxn modelId="{BB461E3F-DF86-41A7-9B9C-62314A24FB11}" type="presParOf" srcId="{8FF0CFAC-07E2-44E5-9FCE-ED1BAB1FF42B}" destId="{297C2469-E468-4B86-82F1-59C3192B2AFE}" srcOrd="1" destOrd="0" presId="urn:microsoft.com/office/officeart/2005/8/layout/vList4"/>
    <dgm:cxn modelId="{B8CB0304-7D0A-4C92-B7F4-4941956F4E4E}" type="presParOf" srcId="{8FF0CFAC-07E2-44E5-9FCE-ED1BAB1FF42B}" destId="{340F69A6-CB03-4026-86B2-E4ED969DB6F7}" srcOrd="2" destOrd="0" presId="urn:microsoft.com/office/officeart/2005/8/layout/vList4"/>
    <dgm:cxn modelId="{44893571-DEA1-4127-81E0-3178DF5A132A}" type="presParOf" srcId="{3EB9B36D-2589-4038-942B-3FAA406032B6}" destId="{E97DB157-846D-46EE-84F2-4CB86A275927}" srcOrd="1" destOrd="0" presId="urn:microsoft.com/office/officeart/2005/8/layout/vList4"/>
    <dgm:cxn modelId="{E2E945A4-2798-40E6-8241-2C7EA2C7673B}" type="presParOf" srcId="{3EB9B36D-2589-4038-942B-3FAA406032B6}" destId="{6C6CF663-AE3E-45E1-AEC4-443F7539B74B}" srcOrd="2" destOrd="0" presId="urn:microsoft.com/office/officeart/2005/8/layout/vList4"/>
    <dgm:cxn modelId="{F0A389C9-2138-4075-83E5-FE3735C22B48}" type="presParOf" srcId="{6C6CF663-AE3E-45E1-AEC4-443F7539B74B}" destId="{5770D9A0-BD22-43F7-8969-9B32391D04F4}" srcOrd="0" destOrd="0" presId="urn:microsoft.com/office/officeart/2005/8/layout/vList4"/>
    <dgm:cxn modelId="{A8B9E3AE-811A-4F26-A267-B07AF530D94A}" type="presParOf" srcId="{6C6CF663-AE3E-45E1-AEC4-443F7539B74B}" destId="{6C90FA37-F20C-42DF-ABC6-2B182C13277C}" srcOrd="1" destOrd="0" presId="urn:microsoft.com/office/officeart/2005/8/layout/vList4"/>
    <dgm:cxn modelId="{6EAFE637-522A-435C-B71A-B87FE9B7857B}" type="presParOf" srcId="{6C6CF663-AE3E-45E1-AEC4-443F7539B74B}" destId="{9D98D91C-3A81-4072-A7DB-7DA9BE4FE95F}" srcOrd="2" destOrd="0" presId="urn:microsoft.com/office/officeart/2005/8/layout/vList4"/>
    <dgm:cxn modelId="{03CD4B26-3899-4BE6-8F49-16A26894BDD5}" type="presParOf" srcId="{3EB9B36D-2589-4038-942B-3FAA406032B6}" destId="{E68BA93E-3F49-4EB8-AB45-022848F8B76F}" srcOrd="3" destOrd="0" presId="urn:microsoft.com/office/officeart/2005/8/layout/vList4"/>
    <dgm:cxn modelId="{A80A93FB-70C2-48E2-BBE4-F456D207F3F9}" type="presParOf" srcId="{3EB9B36D-2589-4038-942B-3FAA406032B6}" destId="{D819C76F-5AD4-4464-8F12-4AFF8AA28A24}" srcOrd="4" destOrd="0" presId="urn:microsoft.com/office/officeart/2005/8/layout/vList4"/>
    <dgm:cxn modelId="{410BEC6A-96F7-4ABB-89AD-53E45131A43D}" type="presParOf" srcId="{D819C76F-5AD4-4464-8F12-4AFF8AA28A24}" destId="{28245CF3-AD33-4682-8BF8-10744B33E615}" srcOrd="0" destOrd="0" presId="urn:microsoft.com/office/officeart/2005/8/layout/vList4"/>
    <dgm:cxn modelId="{C76EF505-E515-480B-B6CF-098D4E3202D4}" type="presParOf" srcId="{D819C76F-5AD4-4464-8F12-4AFF8AA28A24}" destId="{35B91433-499E-4642-94ED-1AB951D08FE7}" srcOrd="1" destOrd="0" presId="urn:microsoft.com/office/officeart/2005/8/layout/vList4"/>
    <dgm:cxn modelId="{01E66093-A212-452B-9CB5-6658F948FD25}" type="presParOf" srcId="{D819C76F-5AD4-4464-8F12-4AFF8AA28A24}" destId="{62A60DE4-AECD-4299-AF64-0DE60879D899}" srcOrd="2" destOrd="0" presId="urn:microsoft.com/office/officeart/2005/8/layout/vList4"/>
    <dgm:cxn modelId="{7B717479-7595-4794-A527-A2D6F585501A}" type="presParOf" srcId="{3EB9B36D-2589-4038-942B-3FAA406032B6}" destId="{3B1AF206-682E-4F41-BEFB-C1AAD325A339}" srcOrd="5" destOrd="0" presId="urn:microsoft.com/office/officeart/2005/8/layout/vList4"/>
    <dgm:cxn modelId="{F6C678C8-AEE2-45E0-8DD6-4122BD4FC100}" type="presParOf" srcId="{3EB9B36D-2589-4038-942B-3FAA406032B6}" destId="{1A99FD77-88A0-407A-8500-60373DB47B1C}" srcOrd="6" destOrd="0" presId="urn:microsoft.com/office/officeart/2005/8/layout/vList4"/>
    <dgm:cxn modelId="{C6225F51-0419-492E-B796-FEAF29D2CABA}" type="presParOf" srcId="{1A99FD77-88A0-407A-8500-60373DB47B1C}" destId="{53B47917-8EDC-460D-97CF-34FA2384FCD6}" srcOrd="0" destOrd="0" presId="urn:microsoft.com/office/officeart/2005/8/layout/vList4"/>
    <dgm:cxn modelId="{41782E81-C0AD-40D0-A032-30BC38C6D70B}" type="presParOf" srcId="{1A99FD77-88A0-407A-8500-60373DB47B1C}" destId="{1428AD58-8E42-4780-81E8-A7D14752FBE4}" srcOrd="1" destOrd="0" presId="urn:microsoft.com/office/officeart/2005/8/layout/vList4"/>
    <dgm:cxn modelId="{A70A2794-F21D-404B-B70F-182A181AC496}" type="presParOf" srcId="{1A99FD77-88A0-407A-8500-60373DB47B1C}" destId="{B05F4EE8-1892-4D57-929B-C0C206D01E3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CD995-074B-47BA-B86E-7849304CB942}"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CL"/>
        </a:p>
      </dgm:t>
    </dgm:pt>
    <dgm:pt modelId="{A08BB1B5-56EF-476F-A9F8-F23B48DC9DF5}">
      <dgm:prSet custT="1"/>
      <dgm:spPr/>
      <dgm:t>
        <a:bodyPr/>
        <a:lstStyle/>
        <a:p>
          <a:r>
            <a:rPr lang="es-ES" sz="2300" kern="1200" dirty="0">
              <a:solidFill>
                <a:schemeClr val="bg1"/>
              </a:solidFill>
              <a:latin typeface="Rubik"/>
              <a:ea typeface="+mn-ea"/>
              <a:cs typeface="+mn-cs"/>
            </a:rPr>
            <a:t>Nuevas facultades para la Defensoría del Contribuyente</a:t>
          </a:r>
          <a:endParaRPr lang="es-CL" sz="2300" kern="1200" dirty="0">
            <a:solidFill>
              <a:schemeClr val="bg1"/>
            </a:solidFill>
            <a:latin typeface="Rubik"/>
            <a:ea typeface="+mn-ea"/>
            <a:cs typeface="+mn-cs"/>
          </a:endParaRPr>
        </a:p>
      </dgm:t>
    </dgm:pt>
    <dgm:pt modelId="{91219326-D5DF-46B0-A346-F9BC614716F4}" type="parTrans" cxnId="{BBD9B387-BB5D-4FB9-BE85-9707FBA03D13}">
      <dgm:prSet/>
      <dgm:spPr/>
      <dgm:t>
        <a:bodyPr/>
        <a:lstStyle/>
        <a:p>
          <a:endParaRPr lang="es-CL"/>
        </a:p>
      </dgm:t>
    </dgm:pt>
    <dgm:pt modelId="{9EB1E297-6C28-4D42-8926-7A4A85243282}" type="sibTrans" cxnId="{BBD9B387-BB5D-4FB9-BE85-9707FBA03D13}">
      <dgm:prSet/>
      <dgm:spPr/>
      <dgm:t>
        <a:bodyPr/>
        <a:lstStyle/>
        <a:p>
          <a:endParaRPr lang="es-CL"/>
        </a:p>
      </dgm:t>
    </dgm:pt>
    <dgm:pt modelId="{A1FFA801-5852-4E5C-9DEB-44A11EF73C1E}">
      <dgm:prSet custT="1"/>
      <dgm:spPr/>
      <dgm:t>
        <a:bodyPr/>
        <a:lstStyle/>
        <a:p>
          <a:r>
            <a:rPr lang="es-ES" sz="2300" kern="1200" dirty="0">
              <a:solidFill>
                <a:schemeClr val="bg1"/>
              </a:solidFill>
              <a:latin typeface="Rubik"/>
              <a:ea typeface="+mn-ea"/>
              <a:cs typeface="+mn-cs"/>
            </a:rPr>
            <a:t>Regularización de obligaciones tributarias</a:t>
          </a:r>
          <a:endParaRPr lang="es-CL" sz="2300" kern="1200" dirty="0">
            <a:solidFill>
              <a:schemeClr val="bg1"/>
            </a:solidFill>
            <a:latin typeface="Rubik"/>
            <a:ea typeface="+mn-ea"/>
            <a:cs typeface="+mn-cs"/>
          </a:endParaRPr>
        </a:p>
      </dgm:t>
    </dgm:pt>
    <dgm:pt modelId="{75F421ED-BDF4-446C-97F5-568162B466D2}" type="parTrans" cxnId="{62A72AEF-43D8-411A-9A06-1CAEBA571C5D}">
      <dgm:prSet/>
      <dgm:spPr/>
      <dgm:t>
        <a:bodyPr/>
        <a:lstStyle/>
        <a:p>
          <a:endParaRPr lang="es-CL"/>
        </a:p>
      </dgm:t>
    </dgm:pt>
    <dgm:pt modelId="{09445FB7-C501-4465-B77C-29E93047561A}" type="sibTrans" cxnId="{62A72AEF-43D8-411A-9A06-1CAEBA571C5D}">
      <dgm:prSet/>
      <dgm:spPr/>
      <dgm:t>
        <a:bodyPr/>
        <a:lstStyle/>
        <a:p>
          <a:endParaRPr lang="es-CL"/>
        </a:p>
      </dgm:t>
    </dgm:pt>
    <dgm:pt modelId="{1BCBE012-BA61-4BAC-AB2D-750C0A3D2323}">
      <dgm:prSet custT="1"/>
      <dgm:spPr/>
      <dgm:t>
        <a:bodyPr/>
        <a:lstStyle/>
        <a:p>
          <a:r>
            <a:rPr lang="es-ES" sz="2300" kern="1200" dirty="0">
              <a:solidFill>
                <a:schemeClr val="bg1"/>
              </a:solidFill>
              <a:latin typeface="Rubik"/>
              <a:ea typeface="+mn-ea"/>
              <a:cs typeface="+mn-cs"/>
            </a:rPr>
            <a:t>Fortalecimiento de organismos fiscalizadores y resguardo de la probidad</a:t>
          </a:r>
          <a:endParaRPr lang="es-CL" sz="2300" kern="1200" dirty="0">
            <a:solidFill>
              <a:schemeClr val="bg1"/>
            </a:solidFill>
            <a:latin typeface="Rubik"/>
            <a:ea typeface="+mn-ea"/>
            <a:cs typeface="+mn-cs"/>
          </a:endParaRPr>
        </a:p>
      </dgm:t>
    </dgm:pt>
    <dgm:pt modelId="{42651553-E4A1-44E3-AE78-8A5EF8CF3188}" type="parTrans" cxnId="{79017F0B-8DAA-44A0-8B01-1579A9F6A7B3}">
      <dgm:prSet/>
      <dgm:spPr/>
      <dgm:t>
        <a:bodyPr/>
        <a:lstStyle/>
        <a:p>
          <a:endParaRPr lang="es-CL"/>
        </a:p>
      </dgm:t>
    </dgm:pt>
    <dgm:pt modelId="{9A63DFBF-88A7-4256-A85C-42553E15646E}" type="sibTrans" cxnId="{79017F0B-8DAA-44A0-8B01-1579A9F6A7B3}">
      <dgm:prSet/>
      <dgm:spPr/>
      <dgm:t>
        <a:bodyPr/>
        <a:lstStyle/>
        <a:p>
          <a:endParaRPr lang="es-CL"/>
        </a:p>
      </dgm:t>
    </dgm:pt>
    <dgm:pt modelId="{3EB9B36D-2589-4038-942B-3FAA406032B6}" type="pres">
      <dgm:prSet presAssocID="{0BFCD995-074B-47BA-B86E-7849304CB942}" presName="linear" presStyleCnt="0">
        <dgm:presLayoutVars>
          <dgm:dir/>
          <dgm:resizeHandles val="exact"/>
        </dgm:presLayoutVars>
      </dgm:prSet>
      <dgm:spPr/>
    </dgm:pt>
    <dgm:pt modelId="{57AB051E-C46E-47AE-A510-6509FD406EE6}" type="pres">
      <dgm:prSet presAssocID="{A08BB1B5-56EF-476F-A9F8-F23B48DC9DF5}" presName="comp" presStyleCnt="0"/>
      <dgm:spPr/>
    </dgm:pt>
    <dgm:pt modelId="{3516F49C-DD55-4795-8DAF-D05F4C35B8FE}" type="pres">
      <dgm:prSet presAssocID="{A08BB1B5-56EF-476F-A9F8-F23B48DC9DF5}" presName="box" presStyleLbl="node1" presStyleIdx="0" presStyleCnt="3" custLinFactNeighborX="-4304" custLinFactNeighborY="2261"/>
      <dgm:spPr/>
    </dgm:pt>
    <dgm:pt modelId="{74218CF8-D8FF-4F5C-BD1E-A7FD89DB6BA5}" type="pres">
      <dgm:prSet presAssocID="{A08BB1B5-56EF-476F-A9F8-F23B48DC9DF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3000" b="-93000"/>
          </a:stretch>
        </a:blipFill>
      </dgm:spPr>
      <dgm:extLst>
        <a:ext uri="{E40237B7-FDA0-4F09-8148-C483321AD2D9}">
          <dgm14:cNvPr xmlns:dgm14="http://schemas.microsoft.com/office/drawing/2010/diagram" id="0" name="" descr="Aula de clases con relleno sólido"/>
        </a:ext>
      </dgm:extLst>
    </dgm:pt>
    <dgm:pt modelId="{9625C01E-0D66-4F94-ACAB-34F39AEA56F5}" type="pres">
      <dgm:prSet presAssocID="{A08BB1B5-56EF-476F-A9F8-F23B48DC9DF5}" presName="text" presStyleLbl="node1" presStyleIdx="0" presStyleCnt="3">
        <dgm:presLayoutVars>
          <dgm:bulletEnabled val="1"/>
        </dgm:presLayoutVars>
      </dgm:prSet>
      <dgm:spPr/>
    </dgm:pt>
    <dgm:pt modelId="{5C10C580-2B79-4D15-80E3-CFBEEF911684}" type="pres">
      <dgm:prSet presAssocID="{9EB1E297-6C28-4D42-8926-7A4A85243282}" presName="spacer" presStyleCnt="0"/>
      <dgm:spPr/>
    </dgm:pt>
    <dgm:pt modelId="{66928A16-BE3C-43A2-92E5-467D6BD129AB}" type="pres">
      <dgm:prSet presAssocID="{A1FFA801-5852-4E5C-9DEB-44A11EF73C1E}" presName="comp" presStyleCnt="0"/>
      <dgm:spPr/>
    </dgm:pt>
    <dgm:pt modelId="{0C00FF09-9626-4B7B-BB40-166C5D557E25}" type="pres">
      <dgm:prSet presAssocID="{A1FFA801-5852-4E5C-9DEB-44A11EF73C1E}" presName="box" presStyleLbl="node1" presStyleIdx="1" presStyleCnt="3" custLinFactNeighborY="-1234"/>
      <dgm:spPr/>
    </dgm:pt>
    <dgm:pt modelId="{E480A4F4-6C4F-467D-8164-655E219B5FD2}" type="pres">
      <dgm:prSet presAssocID="{A1FFA801-5852-4E5C-9DEB-44A11EF73C1E}"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3000" b="-93000"/>
          </a:stretch>
        </a:blipFill>
      </dgm:spPr>
      <dgm:extLst>
        <a:ext uri="{E40237B7-FDA0-4F09-8148-C483321AD2D9}">
          <dgm14:cNvPr xmlns:dgm14="http://schemas.microsoft.com/office/drawing/2010/diagram" id="0" name="" descr="Blog con relleno sólido"/>
        </a:ext>
      </dgm:extLst>
    </dgm:pt>
    <dgm:pt modelId="{EF4ECAC7-36EA-4690-9A83-36818A35F9D5}" type="pres">
      <dgm:prSet presAssocID="{A1FFA801-5852-4E5C-9DEB-44A11EF73C1E}" presName="text" presStyleLbl="node1" presStyleIdx="1" presStyleCnt="3">
        <dgm:presLayoutVars>
          <dgm:bulletEnabled val="1"/>
        </dgm:presLayoutVars>
      </dgm:prSet>
      <dgm:spPr/>
    </dgm:pt>
    <dgm:pt modelId="{BF18B47C-9A89-4FD0-8325-8C35B6540DA9}" type="pres">
      <dgm:prSet presAssocID="{09445FB7-C501-4465-B77C-29E93047561A}" presName="spacer" presStyleCnt="0"/>
      <dgm:spPr/>
    </dgm:pt>
    <dgm:pt modelId="{B6C04F01-A276-4975-AE5B-DB3EA487678D}" type="pres">
      <dgm:prSet presAssocID="{1BCBE012-BA61-4BAC-AB2D-750C0A3D2323}" presName="comp" presStyleCnt="0"/>
      <dgm:spPr/>
    </dgm:pt>
    <dgm:pt modelId="{3CDA1054-6FD6-47EF-9DF1-43DE2752DF1A}" type="pres">
      <dgm:prSet presAssocID="{1BCBE012-BA61-4BAC-AB2D-750C0A3D2323}" presName="box" presStyleLbl="node1" presStyleIdx="2" presStyleCnt="3" custLinFactNeighborX="358" custLinFactNeighborY="18728"/>
      <dgm:spPr/>
    </dgm:pt>
    <dgm:pt modelId="{FC1E500D-694E-4DE6-BCBB-CA85A926D456}" type="pres">
      <dgm:prSet presAssocID="{1BCBE012-BA61-4BAC-AB2D-750C0A3D2323}"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3000" b="-93000"/>
          </a:stretch>
        </a:blipFill>
      </dgm:spPr>
      <dgm:extLst>
        <a:ext uri="{E40237B7-FDA0-4F09-8148-C483321AD2D9}">
          <dgm14:cNvPr xmlns:dgm14="http://schemas.microsoft.com/office/drawing/2010/diagram" id="0" name="" descr="Mujer programadora con relleno sólido"/>
        </a:ext>
      </dgm:extLst>
    </dgm:pt>
    <dgm:pt modelId="{3060E417-9717-418C-A9D7-A19F2FDCCBC9}" type="pres">
      <dgm:prSet presAssocID="{1BCBE012-BA61-4BAC-AB2D-750C0A3D2323}" presName="text" presStyleLbl="node1" presStyleIdx="2" presStyleCnt="3">
        <dgm:presLayoutVars>
          <dgm:bulletEnabled val="1"/>
        </dgm:presLayoutVars>
      </dgm:prSet>
      <dgm:spPr/>
    </dgm:pt>
  </dgm:ptLst>
  <dgm:cxnLst>
    <dgm:cxn modelId="{79017F0B-8DAA-44A0-8B01-1579A9F6A7B3}" srcId="{0BFCD995-074B-47BA-B86E-7849304CB942}" destId="{1BCBE012-BA61-4BAC-AB2D-750C0A3D2323}" srcOrd="2" destOrd="0" parTransId="{42651553-E4A1-44E3-AE78-8A5EF8CF3188}" sibTransId="{9A63DFBF-88A7-4256-A85C-42553E15646E}"/>
    <dgm:cxn modelId="{35D60F4D-8287-41D8-B315-DF5F3B3EA58F}" type="presOf" srcId="{A1FFA801-5852-4E5C-9DEB-44A11EF73C1E}" destId="{0C00FF09-9626-4B7B-BB40-166C5D557E25}" srcOrd="0" destOrd="0" presId="urn:microsoft.com/office/officeart/2005/8/layout/vList4"/>
    <dgm:cxn modelId="{713D3652-8566-4013-9E0B-59C148F6635A}" type="presOf" srcId="{A08BB1B5-56EF-476F-A9F8-F23B48DC9DF5}" destId="{3516F49C-DD55-4795-8DAF-D05F4C35B8FE}" srcOrd="0" destOrd="0" presId="urn:microsoft.com/office/officeart/2005/8/layout/vList4"/>
    <dgm:cxn modelId="{BBD9B387-BB5D-4FB9-BE85-9707FBA03D13}" srcId="{0BFCD995-074B-47BA-B86E-7849304CB942}" destId="{A08BB1B5-56EF-476F-A9F8-F23B48DC9DF5}" srcOrd="0" destOrd="0" parTransId="{91219326-D5DF-46B0-A346-F9BC614716F4}" sibTransId="{9EB1E297-6C28-4D42-8926-7A4A85243282}"/>
    <dgm:cxn modelId="{1A4E9D98-3CD9-4097-8DE9-E9E059049239}" type="presOf" srcId="{A08BB1B5-56EF-476F-A9F8-F23B48DC9DF5}" destId="{9625C01E-0D66-4F94-ACAB-34F39AEA56F5}" srcOrd="1" destOrd="0" presId="urn:microsoft.com/office/officeart/2005/8/layout/vList4"/>
    <dgm:cxn modelId="{F5B6ACAC-89FF-48F5-912E-BF363C0466CD}" type="presOf" srcId="{A1FFA801-5852-4E5C-9DEB-44A11EF73C1E}" destId="{EF4ECAC7-36EA-4690-9A83-36818A35F9D5}" srcOrd="1" destOrd="0" presId="urn:microsoft.com/office/officeart/2005/8/layout/vList4"/>
    <dgm:cxn modelId="{597DF6B8-9327-412A-AF0A-549C015585A0}" type="presOf" srcId="{0BFCD995-074B-47BA-B86E-7849304CB942}" destId="{3EB9B36D-2589-4038-942B-3FAA406032B6}" srcOrd="0" destOrd="0" presId="urn:microsoft.com/office/officeart/2005/8/layout/vList4"/>
    <dgm:cxn modelId="{E69067CE-26BF-4BC5-9CBF-5738BFF47CE8}" type="presOf" srcId="{1BCBE012-BA61-4BAC-AB2D-750C0A3D2323}" destId="{3060E417-9717-418C-A9D7-A19F2FDCCBC9}" srcOrd="1" destOrd="0" presId="urn:microsoft.com/office/officeart/2005/8/layout/vList4"/>
    <dgm:cxn modelId="{62A72AEF-43D8-411A-9A06-1CAEBA571C5D}" srcId="{0BFCD995-074B-47BA-B86E-7849304CB942}" destId="{A1FFA801-5852-4E5C-9DEB-44A11EF73C1E}" srcOrd="1" destOrd="0" parTransId="{75F421ED-BDF4-446C-97F5-568162B466D2}" sibTransId="{09445FB7-C501-4465-B77C-29E93047561A}"/>
    <dgm:cxn modelId="{9F3B96F1-66FB-47E6-965A-5617633BCBD2}" type="presOf" srcId="{1BCBE012-BA61-4BAC-AB2D-750C0A3D2323}" destId="{3CDA1054-6FD6-47EF-9DF1-43DE2752DF1A}" srcOrd="0" destOrd="0" presId="urn:microsoft.com/office/officeart/2005/8/layout/vList4"/>
    <dgm:cxn modelId="{10D68397-E01E-4323-A73D-79DBE9C4126C}" type="presParOf" srcId="{3EB9B36D-2589-4038-942B-3FAA406032B6}" destId="{57AB051E-C46E-47AE-A510-6509FD406EE6}" srcOrd="0" destOrd="0" presId="urn:microsoft.com/office/officeart/2005/8/layout/vList4"/>
    <dgm:cxn modelId="{1C91047E-ACF3-4511-AA08-A955DAD923F1}" type="presParOf" srcId="{57AB051E-C46E-47AE-A510-6509FD406EE6}" destId="{3516F49C-DD55-4795-8DAF-D05F4C35B8FE}" srcOrd="0" destOrd="0" presId="urn:microsoft.com/office/officeart/2005/8/layout/vList4"/>
    <dgm:cxn modelId="{2C62123B-3396-47F5-8A2A-B861FEC1DD6D}" type="presParOf" srcId="{57AB051E-C46E-47AE-A510-6509FD406EE6}" destId="{74218CF8-D8FF-4F5C-BD1E-A7FD89DB6BA5}" srcOrd="1" destOrd="0" presId="urn:microsoft.com/office/officeart/2005/8/layout/vList4"/>
    <dgm:cxn modelId="{F046C913-DB0E-4FFB-A670-958680F2DBBF}" type="presParOf" srcId="{57AB051E-C46E-47AE-A510-6509FD406EE6}" destId="{9625C01E-0D66-4F94-ACAB-34F39AEA56F5}" srcOrd="2" destOrd="0" presId="urn:microsoft.com/office/officeart/2005/8/layout/vList4"/>
    <dgm:cxn modelId="{B4DB9AAF-8F4F-4D85-BE79-4C59CF439C13}" type="presParOf" srcId="{3EB9B36D-2589-4038-942B-3FAA406032B6}" destId="{5C10C580-2B79-4D15-80E3-CFBEEF911684}" srcOrd="1" destOrd="0" presId="urn:microsoft.com/office/officeart/2005/8/layout/vList4"/>
    <dgm:cxn modelId="{C7C39C29-B4CE-4630-8434-F1016573ECD5}" type="presParOf" srcId="{3EB9B36D-2589-4038-942B-3FAA406032B6}" destId="{66928A16-BE3C-43A2-92E5-467D6BD129AB}" srcOrd="2" destOrd="0" presId="urn:microsoft.com/office/officeart/2005/8/layout/vList4"/>
    <dgm:cxn modelId="{31072EC3-4A9F-48E3-B2ED-C90CCAFCC8D5}" type="presParOf" srcId="{66928A16-BE3C-43A2-92E5-467D6BD129AB}" destId="{0C00FF09-9626-4B7B-BB40-166C5D557E25}" srcOrd="0" destOrd="0" presId="urn:microsoft.com/office/officeart/2005/8/layout/vList4"/>
    <dgm:cxn modelId="{F9A76762-A95B-4BA1-9FA5-C01EF2602D0E}" type="presParOf" srcId="{66928A16-BE3C-43A2-92E5-467D6BD129AB}" destId="{E480A4F4-6C4F-467D-8164-655E219B5FD2}" srcOrd="1" destOrd="0" presId="urn:microsoft.com/office/officeart/2005/8/layout/vList4"/>
    <dgm:cxn modelId="{4E6B1559-7FCB-4E51-8B1A-321B817726C7}" type="presParOf" srcId="{66928A16-BE3C-43A2-92E5-467D6BD129AB}" destId="{EF4ECAC7-36EA-4690-9A83-36818A35F9D5}" srcOrd="2" destOrd="0" presId="urn:microsoft.com/office/officeart/2005/8/layout/vList4"/>
    <dgm:cxn modelId="{D7843154-0594-4DAA-99CC-A2B7FBC29135}" type="presParOf" srcId="{3EB9B36D-2589-4038-942B-3FAA406032B6}" destId="{BF18B47C-9A89-4FD0-8325-8C35B6540DA9}" srcOrd="3" destOrd="0" presId="urn:microsoft.com/office/officeart/2005/8/layout/vList4"/>
    <dgm:cxn modelId="{343F2DD0-29EC-4F85-83F4-355A4D6266B9}" type="presParOf" srcId="{3EB9B36D-2589-4038-942B-3FAA406032B6}" destId="{B6C04F01-A276-4975-AE5B-DB3EA487678D}" srcOrd="4" destOrd="0" presId="urn:microsoft.com/office/officeart/2005/8/layout/vList4"/>
    <dgm:cxn modelId="{E23DC9EC-85F0-4DA1-88B5-E2A671BE1344}" type="presParOf" srcId="{B6C04F01-A276-4975-AE5B-DB3EA487678D}" destId="{3CDA1054-6FD6-47EF-9DF1-43DE2752DF1A}" srcOrd="0" destOrd="0" presId="urn:microsoft.com/office/officeart/2005/8/layout/vList4"/>
    <dgm:cxn modelId="{775588A7-B937-46AE-84A1-F1F94DB9D5C5}" type="presParOf" srcId="{B6C04F01-A276-4975-AE5B-DB3EA487678D}" destId="{FC1E500D-694E-4DE6-BCBB-CA85A926D456}" srcOrd="1" destOrd="0" presId="urn:microsoft.com/office/officeart/2005/8/layout/vList4"/>
    <dgm:cxn modelId="{465AB34F-15E4-4CA5-BF6A-D9E84355D8B9}" type="presParOf" srcId="{B6C04F01-A276-4975-AE5B-DB3EA487678D}" destId="{3060E417-9717-418C-A9D7-A19F2FDCCBC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53B75-A0FC-2A4B-84DC-5F046EEA682D}">
      <dsp:nvSpPr>
        <dsp:cNvPr id="0" name=""/>
        <dsp:cNvSpPr/>
      </dsp:nvSpPr>
      <dsp:spPr>
        <a:xfrm>
          <a:off x="0" y="198109"/>
          <a:ext cx="2720764" cy="108830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MX" sz="1800" kern="1200" dirty="0"/>
            <a:t>Año 2001</a:t>
          </a:r>
        </a:p>
      </dsp:txBody>
      <dsp:txXfrm>
        <a:off x="0" y="198109"/>
        <a:ext cx="2448688" cy="1088305"/>
      </dsp:txXfrm>
    </dsp:sp>
    <dsp:sp modelId="{ECB4C8C0-FB1F-304D-9A13-C71FC1B8A973}">
      <dsp:nvSpPr>
        <dsp:cNvPr id="0" name=""/>
        <dsp:cNvSpPr/>
      </dsp:nvSpPr>
      <dsp:spPr>
        <a:xfrm>
          <a:off x="2204904" y="204835"/>
          <a:ext cx="2720764" cy="1088305"/>
        </a:xfrm>
        <a:prstGeom prst="chevron">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CL" sz="1800" b="0" i="0" u="none" kern="1200" dirty="0"/>
            <a:t>Año 2012</a:t>
          </a:r>
        </a:p>
      </dsp:txBody>
      <dsp:txXfrm>
        <a:off x="2749057" y="204835"/>
        <a:ext cx="1632459" cy="1088305"/>
      </dsp:txXfrm>
    </dsp:sp>
    <dsp:sp modelId="{53A82E41-FFB4-0847-AABE-16C14A955E26}">
      <dsp:nvSpPr>
        <dsp:cNvPr id="0" name=""/>
        <dsp:cNvSpPr/>
      </dsp:nvSpPr>
      <dsp:spPr>
        <a:xfrm>
          <a:off x="4368063" y="204835"/>
          <a:ext cx="2720764" cy="1088305"/>
        </a:xfrm>
        <a:prstGeom prst="chevron">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Año 2014</a:t>
          </a:r>
        </a:p>
      </dsp:txBody>
      <dsp:txXfrm>
        <a:off x="4912216" y="204835"/>
        <a:ext cx="1632459" cy="1088305"/>
      </dsp:txXfrm>
    </dsp:sp>
    <dsp:sp modelId="{78637E84-7B5E-5C4E-849D-9D1E0A7F53EF}">
      <dsp:nvSpPr>
        <dsp:cNvPr id="0" name=""/>
        <dsp:cNvSpPr/>
      </dsp:nvSpPr>
      <dsp:spPr>
        <a:xfrm>
          <a:off x="6537514" y="204835"/>
          <a:ext cx="2720764" cy="1088305"/>
        </a:xfrm>
        <a:prstGeom prst="chevron">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Año 2014</a:t>
          </a:r>
        </a:p>
      </dsp:txBody>
      <dsp:txXfrm>
        <a:off x="7081667" y="204835"/>
        <a:ext cx="1632459" cy="1088305"/>
      </dsp:txXfrm>
    </dsp:sp>
    <dsp:sp modelId="{26CB3820-C2A0-6847-84A5-F3B97C979C1D}">
      <dsp:nvSpPr>
        <dsp:cNvPr id="0" name=""/>
        <dsp:cNvSpPr/>
      </dsp:nvSpPr>
      <dsp:spPr>
        <a:xfrm>
          <a:off x="8709235" y="211561"/>
          <a:ext cx="2720764" cy="1088305"/>
        </a:xfrm>
        <a:prstGeom prst="chevron">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MX" sz="1800" kern="1200" dirty="0"/>
            <a:t>Año 2020</a:t>
          </a:r>
        </a:p>
      </dsp:txBody>
      <dsp:txXfrm>
        <a:off x="9253388" y="211561"/>
        <a:ext cx="1632459" cy="1088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FD28B-06D6-4655-B89F-CE35564BCC4D}">
      <dsp:nvSpPr>
        <dsp:cNvPr id="0" name=""/>
        <dsp:cNvSpPr/>
      </dsp:nvSpPr>
      <dsp:spPr>
        <a:xfrm>
          <a:off x="0" y="1673"/>
          <a:ext cx="5177610" cy="11080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kern="1200" dirty="0">
              <a:solidFill>
                <a:schemeClr val="bg1"/>
              </a:solidFill>
              <a:latin typeface="Rubik"/>
              <a:ea typeface="+mn-ea"/>
              <a:cs typeface="+mn-cs"/>
            </a:rPr>
            <a:t>Modernización de la administración tributaria y TTA</a:t>
          </a:r>
          <a:endParaRPr lang="es-CL" sz="2300" b="1" kern="1200" dirty="0">
            <a:solidFill>
              <a:schemeClr val="bg1"/>
            </a:solidFill>
            <a:latin typeface="Rubik"/>
            <a:ea typeface="+mn-ea"/>
            <a:cs typeface="+mn-cs"/>
          </a:endParaRPr>
        </a:p>
      </dsp:txBody>
      <dsp:txXfrm>
        <a:off x="1146325" y="1673"/>
        <a:ext cx="4031284" cy="1108034"/>
      </dsp:txXfrm>
    </dsp:sp>
    <dsp:sp modelId="{297C2469-E468-4B86-82F1-59C3192B2AFE}">
      <dsp:nvSpPr>
        <dsp:cNvPr id="0" name=""/>
        <dsp:cNvSpPr/>
      </dsp:nvSpPr>
      <dsp:spPr>
        <a:xfrm>
          <a:off x="110803" y="110803"/>
          <a:ext cx="1035522" cy="88642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0D9A0-BD22-43F7-8969-9B32391D04F4}">
      <dsp:nvSpPr>
        <dsp:cNvPr id="0" name=""/>
        <dsp:cNvSpPr/>
      </dsp:nvSpPr>
      <dsp:spPr>
        <a:xfrm>
          <a:off x="0" y="1218837"/>
          <a:ext cx="5177610" cy="10921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kern="1200" dirty="0">
              <a:solidFill>
                <a:schemeClr val="bg1"/>
              </a:solidFill>
              <a:latin typeface="Rubik"/>
              <a:ea typeface="+mn-ea"/>
              <a:cs typeface="+mn-cs"/>
            </a:rPr>
            <a:t>Control de la informalidad</a:t>
          </a:r>
          <a:endParaRPr lang="es-CL" sz="2300" b="1" kern="1200" dirty="0">
            <a:solidFill>
              <a:schemeClr val="bg1"/>
            </a:solidFill>
            <a:latin typeface="Rubik"/>
            <a:ea typeface="+mn-ea"/>
            <a:cs typeface="+mn-cs"/>
          </a:endParaRPr>
        </a:p>
      </dsp:txBody>
      <dsp:txXfrm>
        <a:off x="1146325" y="1218837"/>
        <a:ext cx="4031284" cy="1092155"/>
      </dsp:txXfrm>
    </dsp:sp>
    <dsp:sp modelId="{6C90FA37-F20C-42DF-ABC6-2B182C13277C}">
      <dsp:nvSpPr>
        <dsp:cNvPr id="0" name=""/>
        <dsp:cNvSpPr/>
      </dsp:nvSpPr>
      <dsp:spPr>
        <a:xfrm>
          <a:off x="110803" y="1321701"/>
          <a:ext cx="1035522" cy="88642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45CF3-AD33-4682-8BF8-10744B33E615}">
      <dsp:nvSpPr>
        <dsp:cNvPr id="0" name=""/>
        <dsp:cNvSpPr/>
      </dsp:nvSpPr>
      <dsp:spPr>
        <a:xfrm>
          <a:off x="0" y="2421796"/>
          <a:ext cx="5177610" cy="11080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kern="1200" dirty="0">
              <a:solidFill>
                <a:schemeClr val="bg1"/>
              </a:solidFill>
              <a:latin typeface="Rubik"/>
              <a:ea typeface="+mn-ea"/>
              <a:cs typeface="+mn-cs"/>
            </a:rPr>
            <a:t>Delitos tributarios</a:t>
          </a:r>
          <a:endParaRPr lang="es-CL" sz="2300" b="1" kern="1200" dirty="0">
            <a:solidFill>
              <a:schemeClr val="bg1"/>
            </a:solidFill>
            <a:latin typeface="Rubik"/>
            <a:ea typeface="+mn-ea"/>
            <a:cs typeface="+mn-cs"/>
          </a:endParaRPr>
        </a:p>
      </dsp:txBody>
      <dsp:txXfrm>
        <a:off x="1146325" y="2421796"/>
        <a:ext cx="4031284" cy="1108034"/>
      </dsp:txXfrm>
    </dsp:sp>
    <dsp:sp modelId="{35B91433-499E-4642-94ED-1AB951D08FE7}">
      <dsp:nvSpPr>
        <dsp:cNvPr id="0" name=""/>
        <dsp:cNvSpPr/>
      </dsp:nvSpPr>
      <dsp:spPr>
        <a:xfrm>
          <a:off x="110803" y="2532600"/>
          <a:ext cx="1035522" cy="88642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47917-8EDC-460D-97CF-34FA2384FCD6}">
      <dsp:nvSpPr>
        <dsp:cNvPr id="0" name=""/>
        <dsp:cNvSpPr/>
      </dsp:nvSpPr>
      <dsp:spPr>
        <a:xfrm>
          <a:off x="0" y="3640634"/>
          <a:ext cx="5177610" cy="11080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kern="1200" dirty="0">
              <a:solidFill>
                <a:schemeClr val="bg1"/>
              </a:solidFill>
              <a:latin typeface="Rubik"/>
              <a:ea typeface="+mn-ea"/>
              <a:cs typeface="+mn-cs"/>
            </a:rPr>
            <a:t>Planificación tributaria agresiva</a:t>
          </a:r>
          <a:endParaRPr lang="es-CL" sz="2300" b="1" kern="1200" dirty="0">
            <a:solidFill>
              <a:schemeClr val="bg1"/>
            </a:solidFill>
            <a:latin typeface="Rubik"/>
            <a:ea typeface="+mn-ea"/>
            <a:cs typeface="+mn-cs"/>
          </a:endParaRPr>
        </a:p>
      </dsp:txBody>
      <dsp:txXfrm>
        <a:off x="1146325" y="3640634"/>
        <a:ext cx="4031284" cy="1108034"/>
      </dsp:txXfrm>
    </dsp:sp>
    <dsp:sp modelId="{1428AD58-8E42-4780-81E8-A7D14752FBE4}">
      <dsp:nvSpPr>
        <dsp:cNvPr id="0" name=""/>
        <dsp:cNvSpPr/>
      </dsp:nvSpPr>
      <dsp:spPr>
        <a:xfrm>
          <a:off x="110803" y="3751437"/>
          <a:ext cx="1035522" cy="88642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6F49C-DD55-4795-8DAF-D05F4C35B8FE}">
      <dsp:nvSpPr>
        <dsp:cNvPr id="0" name=""/>
        <dsp:cNvSpPr/>
      </dsp:nvSpPr>
      <dsp:spPr>
        <a:xfrm>
          <a:off x="0" y="29706"/>
          <a:ext cx="5310960" cy="13138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solidFill>
                <a:schemeClr val="bg1"/>
              </a:solidFill>
              <a:latin typeface="Rubik"/>
              <a:ea typeface="+mn-ea"/>
              <a:cs typeface="+mn-cs"/>
            </a:rPr>
            <a:t>Nuevas facultades para la Defensoría del Contribuyente</a:t>
          </a:r>
          <a:endParaRPr lang="es-CL" sz="2300" kern="1200" dirty="0">
            <a:solidFill>
              <a:schemeClr val="bg1"/>
            </a:solidFill>
            <a:latin typeface="Rubik"/>
            <a:ea typeface="+mn-ea"/>
            <a:cs typeface="+mn-cs"/>
          </a:endParaRPr>
        </a:p>
      </dsp:txBody>
      <dsp:txXfrm>
        <a:off x="1193579" y="29706"/>
        <a:ext cx="4117380" cy="1313873"/>
      </dsp:txXfrm>
    </dsp:sp>
    <dsp:sp modelId="{74218CF8-D8FF-4F5C-BD1E-A7FD89DB6BA5}">
      <dsp:nvSpPr>
        <dsp:cNvPr id="0" name=""/>
        <dsp:cNvSpPr/>
      </dsp:nvSpPr>
      <dsp:spPr>
        <a:xfrm>
          <a:off x="131387" y="131387"/>
          <a:ext cx="1062192" cy="10510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00FF09-9626-4B7B-BB40-166C5D557E25}">
      <dsp:nvSpPr>
        <dsp:cNvPr id="0" name=""/>
        <dsp:cNvSpPr/>
      </dsp:nvSpPr>
      <dsp:spPr>
        <a:xfrm>
          <a:off x="0" y="1429047"/>
          <a:ext cx="5310960" cy="1313873"/>
        </a:xfrm>
        <a:prstGeom prst="roundRect">
          <a:avLst>
            <a:gd name="adj" fmla="val 10000"/>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solidFill>
                <a:schemeClr val="bg1"/>
              </a:solidFill>
              <a:latin typeface="Rubik"/>
              <a:ea typeface="+mn-ea"/>
              <a:cs typeface="+mn-cs"/>
            </a:rPr>
            <a:t>Regularización de obligaciones tributarias</a:t>
          </a:r>
          <a:endParaRPr lang="es-CL" sz="2300" kern="1200" dirty="0">
            <a:solidFill>
              <a:schemeClr val="bg1"/>
            </a:solidFill>
            <a:latin typeface="Rubik"/>
            <a:ea typeface="+mn-ea"/>
            <a:cs typeface="+mn-cs"/>
          </a:endParaRPr>
        </a:p>
      </dsp:txBody>
      <dsp:txXfrm>
        <a:off x="1193579" y="1429047"/>
        <a:ext cx="4117380" cy="1313873"/>
      </dsp:txXfrm>
    </dsp:sp>
    <dsp:sp modelId="{E480A4F4-6C4F-467D-8164-655E219B5FD2}">
      <dsp:nvSpPr>
        <dsp:cNvPr id="0" name=""/>
        <dsp:cNvSpPr/>
      </dsp:nvSpPr>
      <dsp:spPr>
        <a:xfrm>
          <a:off x="131387" y="1576648"/>
          <a:ext cx="1062192" cy="105109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A1054-6FD6-47EF-9DF1-43DE2752DF1A}">
      <dsp:nvSpPr>
        <dsp:cNvPr id="0" name=""/>
        <dsp:cNvSpPr/>
      </dsp:nvSpPr>
      <dsp:spPr>
        <a:xfrm>
          <a:off x="0" y="2890521"/>
          <a:ext cx="5310960" cy="1313873"/>
        </a:xfrm>
        <a:prstGeom prst="roundRect">
          <a:avLst>
            <a:gd name="adj" fmla="val 1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solidFill>
                <a:schemeClr val="bg1"/>
              </a:solidFill>
              <a:latin typeface="Rubik"/>
              <a:ea typeface="+mn-ea"/>
              <a:cs typeface="+mn-cs"/>
            </a:rPr>
            <a:t>Fortalecimiento de organismos fiscalizadores y resguardo de la probidad</a:t>
          </a:r>
          <a:endParaRPr lang="es-CL" sz="2300" kern="1200" dirty="0">
            <a:solidFill>
              <a:schemeClr val="bg1"/>
            </a:solidFill>
            <a:latin typeface="Rubik"/>
            <a:ea typeface="+mn-ea"/>
            <a:cs typeface="+mn-cs"/>
          </a:endParaRPr>
        </a:p>
      </dsp:txBody>
      <dsp:txXfrm>
        <a:off x="1193579" y="2890521"/>
        <a:ext cx="4117380" cy="1313873"/>
      </dsp:txXfrm>
    </dsp:sp>
    <dsp:sp modelId="{FC1E500D-694E-4DE6-BCBB-CA85A926D456}">
      <dsp:nvSpPr>
        <dsp:cNvPr id="0" name=""/>
        <dsp:cNvSpPr/>
      </dsp:nvSpPr>
      <dsp:spPr>
        <a:xfrm>
          <a:off x="131387" y="3021908"/>
          <a:ext cx="1062192" cy="105109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3000" b="-9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CL"/>
          </a:p>
        </p:txBody>
      </p:sp>
      <p:sp>
        <p:nvSpPr>
          <p:cNvPr id="3" name="Marcador de fech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BBCAAA6-44D0-4BFB-9D01-9370AC1436DA}" type="datetimeFigureOut">
              <a:rPr lang="es-CL" smtClean="0"/>
              <a:t>17-04-2024</a:t>
            </a:fld>
            <a:endParaRPr lang="es-CL"/>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s-CL"/>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s-CL"/>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ECBC174-193B-4BEA-B426-20E8C80AB4CD}" type="slidenum">
              <a:rPr lang="es-CL" smtClean="0"/>
              <a:t>‹Nº›</a:t>
            </a:fld>
            <a:endParaRPr lang="es-CL"/>
          </a:p>
        </p:txBody>
      </p:sp>
    </p:spTree>
    <p:extLst>
      <p:ext uri="{BB962C8B-B14F-4D97-AF65-F5344CB8AC3E}">
        <p14:creationId xmlns:p14="http://schemas.microsoft.com/office/powerpoint/2010/main" val="81319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D1A44-3FAE-3077-9000-E314DFA56A6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2F5B0D-4924-7DA0-80BA-E5A9311E1FE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64D0A74-745C-194F-6FE4-C4D10329FA4C}"/>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13DABB25-D4FD-3046-6D00-1DA04C2FF47F}"/>
              </a:ext>
            </a:extLst>
          </p:cNvPr>
          <p:cNvSpPr>
            <a:spLocks noGrp="1"/>
          </p:cNvSpPr>
          <p:nvPr>
            <p:ph type="sldNum" sz="quarter" idx="5"/>
          </p:nvPr>
        </p:nvSpPr>
        <p:spPr/>
        <p:txBody>
          <a:bodyPr/>
          <a:lstStyle/>
          <a:p>
            <a:pPr defTabSz="990478">
              <a:defRPr/>
            </a:pPr>
            <a:fld id="{C1BA1044-0A56-495C-9243-BB1D23EEAE44}" type="slidenum">
              <a:rPr lang="en-US">
                <a:solidFill>
                  <a:prstClr val="black"/>
                </a:solidFill>
                <a:latin typeface="Calibri" panose="020F0502020204030204"/>
              </a:rPr>
              <a:pPr defTabSz="9904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85395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20debdc29_4_24: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80E37BCF-28CE-C352-44FD-7B4E481A30AA}"/>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5E1D89E7-53EB-FF2A-4EA2-9A2D627469CD}"/>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3C9A37AD-6AE5-336D-930A-7B34D8C065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86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D17DFCE3-FEBC-B312-6B7A-C2F09CB001D9}"/>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8871BD91-49DE-D5B6-1957-24F7606C544A}"/>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47140BED-FF33-7383-F0EE-E4FDE796B2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27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CE09E5E7-6976-45ED-B134-698055D0B45F}"/>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D49DC662-A998-653D-281B-AC5F07A6C687}"/>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C2CED338-982E-C144-F67E-7F579259C3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9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AACDBC29-3598-BA3F-2F99-D79B6EF767FD}"/>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AC9FEBE0-CEC8-77F2-CA84-04530E83BB60}"/>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0750E858-E397-3D40-319C-0698981616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43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F2E7FAD2-1A30-D5C7-A6CF-D183C1D9D33E}"/>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B07491E4-EDF1-68E6-DE20-504416131042}"/>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CA8748BE-ED22-88E7-3807-8292888E0C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60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b20debdc29_4_44: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09" name="Google Shape;309;g2b20debdc29_4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7FDDBD6F-1CC6-0729-2784-B23A3A8CB6C7}"/>
            </a:ext>
          </a:extLst>
        </p:cNvPr>
        <p:cNvGrpSpPr/>
        <p:nvPr/>
      </p:nvGrpSpPr>
      <p:grpSpPr>
        <a:xfrm>
          <a:off x="0" y="0"/>
          <a:ext cx="0" cy="0"/>
          <a:chOff x="0" y="0"/>
          <a:chExt cx="0" cy="0"/>
        </a:xfrm>
      </p:grpSpPr>
      <p:sp>
        <p:nvSpPr>
          <p:cNvPr id="308" name="Google Shape;308;g2b20debdc29_4_44:notes">
            <a:extLst>
              <a:ext uri="{FF2B5EF4-FFF2-40B4-BE49-F238E27FC236}">
                <a16:creationId xmlns:a16="http://schemas.microsoft.com/office/drawing/2014/main" id="{95AF98C6-0B37-7262-BFA5-7F30276EC87A}"/>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09" name="Google Shape;309;g2b20debdc29_4_44:notes">
            <a:extLst>
              <a:ext uri="{FF2B5EF4-FFF2-40B4-BE49-F238E27FC236}">
                <a16:creationId xmlns:a16="http://schemas.microsoft.com/office/drawing/2014/main" id="{930C88EC-892F-A402-CF37-0D8F9E0386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73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407333D6-75B3-7C33-7ED7-C5A1E4C2CC13}"/>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21F12452-225B-26B6-66C7-9576AB874389}"/>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EAD82066-C857-F1AD-6935-04593252D0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748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8CA51504-EC7C-E451-DD52-3D357BC2D753}"/>
            </a:ext>
          </a:extLst>
        </p:cNvPr>
        <p:cNvGrpSpPr/>
        <p:nvPr/>
      </p:nvGrpSpPr>
      <p:grpSpPr>
        <a:xfrm>
          <a:off x="0" y="0"/>
          <a:ext cx="0" cy="0"/>
          <a:chOff x="0" y="0"/>
          <a:chExt cx="0" cy="0"/>
        </a:xfrm>
      </p:grpSpPr>
      <p:sp>
        <p:nvSpPr>
          <p:cNvPr id="291" name="Google Shape;291;g2b20debdc29_4_24:notes">
            <a:extLst>
              <a:ext uri="{FF2B5EF4-FFF2-40B4-BE49-F238E27FC236}">
                <a16:creationId xmlns:a16="http://schemas.microsoft.com/office/drawing/2014/main" id="{83D939A2-DA24-F6E1-13BA-CBE46A57E759}"/>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2" name="Google Shape;292;g2b20debdc29_4_24:notes">
            <a:extLst>
              <a:ext uri="{FF2B5EF4-FFF2-40B4-BE49-F238E27FC236}">
                <a16:creationId xmlns:a16="http://schemas.microsoft.com/office/drawing/2014/main" id="{8200996E-FB48-D7AC-A901-D5EF63C112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17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17191d9cd_1_112: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93" name="Google Shape;193;g2b17191d9cd_1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a:extLst>
            <a:ext uri="{FF2B5EF4-FFF2-40B4-BE49-F238E27FC236}">
              <a16:creationId xmlns:a16="http://schemas.microsoft.com/office/drawing/2014/main" id="{3E7BAB2F-054A-C649-FCB3-2DE3CAEEF680}"/>
            </a:ext>
          </a:extLst>
        </p:cNvPr>
        <p:cNvGrpSpPr/>
        <p:nvPr/>
      </p:nvGrpSpPr>
      <p:grpSpPr>
        <a:xfrm>
          <a:off x="0" y="0"/>
          <a:ext cx="0" cy="0"/>
          <a:chOff x="0" y="0"/>
          <a:chExt cx="0" cy="0"/>
        </a:xfrm>
      </p:grpSpPr>
      <p:sp>
        <p:nvSpPr>
          <p:cNvPr id="342" name="Google Shape;342;g2b20debdc29_4_80:notes">
            <a:extLst>
              <a:ext uri="{FF2B5EF4-FFF2-40B4-BE49-F238E27FC236}">
                <a16:creationId xmlns:a16="http://schemas.microsoft.com/office/drawing/2014/main" id="{B79680D7-6D40-6891-DD5A-08010160E86F}"/>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43" name="Google Shape;343;g2b20debdc29_4_80:notes">
            <a:extLst>
              <a:ext uri="{FF2B5EF4-FFF2-40B4-BE49-F238E27FC236}">
                <a16:creationId xmlns:a16="http://schemas.microsoft.com/office/drawing/2014/main" id="{FC507974-7184-0D16-8FA9-D28C5893D0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934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2319ea8a7_0_13: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b20debdc29_4_80: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43" name="Google Shape;343;g2b20debdc29_4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a:extLst>
            <a:ext uri="{FF2B5EF4-FFF2-40B4-BE49-F238E27FC236}">
              <a16:creationId xmlns:a16="http://schemas.microsoft.com/office/drawing/2014/main" id="{7DD22965-95EF-C806-6C3F-5A3E7302525E}"/>
            </a:ext>
          </a:extLst>
        </p:cNvPr>
        <p:cNvGrpSpPr/>
        <p:nvPr/>
      </p:nvGrpSpPr>
      <p:grpSpPr>
        <a:xfrm>
          <a:off x="0" y="0"/>
          <a:ext cx="0" cy="0"/>
          <a:chOff x="0" y="0"/>
          <a:chExt cx="0" cy="0"/>
        </a:xfrm>
      </p:grpSpPr>
      <p:sp>
        <p:nvSpPr>
          <p:cNvPr id="342" name="Google Shape;342;g2b20debdc29_4_80:notes">
            <a:extLst>
              <a:ext uri="{FF2B5EF4-FFF2-40B4-BE49-F238E27FC236}">
                <a16:creationId xmlns:a16="http://schemas.microsoft.com/office/drawing/2014/main" id="{085AAC46-58AA-3884-F235-83DFB9A3ECA4}"/>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43" name="Google Shape;343;g2b20debdc29_4_80:notes">
            <a:extLst>
              <a:ext uri="{FF2B5EF4-FFF2-40B4-BE49-F238E27FC236}">
                <a16:creationId xmlns:a16="http://schemas.microsoft.com/office/drawing/2014/main" id="{226E7F11-A99C-3526-086D-6539F43250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81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b20debdc29_4_96: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60" name="Google Shape;360;g2b20debdc29_4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87AE1A5A-5BCD-1B9D-2BDC-987E8771F807}"/>
            </a:ext>
          </a:extLst>
        </p:cNvPr>
        <p:cNvGrpSpPr/>
        <p:nvPr/>
      </p:nvGrpSpPr>
      <p:grpSpPr>
        <a:xfrm>
          <a:off x="0" y="0"/>
          <a:ext cx="0" cy="0"/>
          <a:chOff x="0" y="0"/>
          <a:chExt cx="0" cy="0"/>
        </a:xfrm>
      </p:grpSpPr>
      <p:sp>
        <p:nvSpPr>
          <p:cNvPr id="359" name="Google Shape;359;g2b20debdc29_4_96:notes">
            <a:extLst>
              <a:ext uri="{FF2B5EF4-FFF2-40B4-BE49-F238E27FC236}">
                <a16:creationId xmlns:a16="http://schemas.microsoft.com/office/drawing/2014/main" id="{3A73C4A1-EADF-010A-198E-A91812D8BFD3}"/>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60" name="Google Shape;360;g2b20debdc29_4_96:notes">
            <a:extLst>
              <a:ext uri="{FF2B5EF4-FFF2-40B4-BE49-F238E27FC236}">
                <a16:creationId xmlns:a16="http://schemas.microsoft.com/office/drawing/2014/main" id="{DE3EB019-064A-A7C9-0DD5-7F9EFDBBFC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1862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C8DA6095-2FBF-70A2-0E10-431FBCD981BD}"/>
            </a:ext>
          </a:extLst>
        </p:cNvPr>
        <p:cNvGrpSpPr/>
        <p:nvPr/>
      </p:nvGrpSpPr>
      <p:grpSpPr>
        <a:xfrm>
          <a:off x="0" y="0"/>
          <a:ext cx="0" cy="0"/>
          <a:chOff x="0" y="0"/>
          <a:chExt cx="0" cy="0"/>
        </a:xfrm>
      </p:grpSpPr>
      <p:sp>
        <p:nvSpPr>
          <p:cNvPr id="359" name="Google Shape;359;g2b20debdc29_4_96:notes">
            <a:extLst>
              <a:ext uri="{FF2B5EF4-FFF2-40B4-BE49-F238E27FC236}">
                <a16:creationId xmlns:a16="http://schemas.microsoft.com/office/drawing/2014/main" id="{B0947B49-ED28-A725-B565-6F8D1B125FB0}"/>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60" name="Google Shape;360;g2b20debdc29_4_96:notes">
            <a:extLst>
              <a:ext uri="{FF2B5EF4-FFF2-40B4-BE49-F238E27FC236}">
                <a16:creationId xmlns:a16="http://schemas.microsoft.com/office/drawing/2014/main" id="{06F7C572-D9F8-015D-2ECC-EBCBB912C2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44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BC33F5B9-DD4F-D793-3115-E6AE9061AE51}"/>
            </a:ext>
          </a:extLst>
        </p:cNvPr>
        <p:cNvGrpSpPr/>
        <p:nvPr/>
      </p:nvGrpSpPr>
      <p:grpSpPr>
        <a:xfrm>
          <a:off x="0" y="0"/>
          <a:ext cx="0" cy="0"/>
          <a:chOff x="0" y="0"/>
          <a:chExt cx="0" cy="0"/>
        </a:xfrm>
      </p:grpSpPr>
      <p:sp>
        <p:nvSpPr>
          <p:cNvPr id="359" name="Google Shape;359;g2b20debdc29_4_96:notes">
            <a:extLst>
              <a:ext uri="{FF2B5EF4-FFF2-40B4-BE49-F238E27FC236}">
                <a16:creationId xmlns:a16="http://schemas.microsoft.com/office/drawing/2014/main" id="{D7D9F486-0B91-C73E-A4CD-9B1A58615847}"/>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60" name="Google Shape;360;g2b20debdc29_4_96:notes">
            <a:extLst>
              <a:ext uri="{FF2B5EF4-FFF2-40B4-BE49-F238E27FC236}">
                <a16:creationId xmlns:a16="http://schemas.microsoft.com/office/drawing/2014/main" id="{DBCE4F90-B4C1-2ACB-7833-C7B4BF873E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481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24119D2-3B41-6328-1178-C5C56C265D9F}"/>
            </a:ext>
          </a:extLst>
        </p:cNvPr>
        <p:cNvGrpSpPr/>
        <p:nvPr/>
      </p:nvGrpSpPr>
      <p:grpSpPr>
        <a:xfrm>
          <a:off x="0" y="0"/>
          <a:ext cx="0" cy="0"/>
          <a:chOff x="0" y="0"/>
          <a:chExt cx="0" cy="0"/>
        </a:xfrm>
      </p:grpSpPr>
      <p:sp>
        <p:nvSpPr>
          <p:cNvPr id="308" name="Google Shape;308;g2b20debdc29_4_44:notes">
            <a:extLst>
              <a:ext uri="{FF2B5EF4-FFF2-40B4-BE49-F238E27FC236}">
                <a16:creationId xmlns:a16="http://schemas.microsoft.com/office/drawing/2014/main" id="{FE3806CA-D53D-C8FE-EC65-0CF98ECF8F42}"/>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09" name="Google Shape;309;g2b20debdc29_4_44:notes">
            <a:extLst>
              <a:ext uri="{FF2B5EF4-FFF2-40B4-BE49-F238E27FC236}">
                <a16:creationId xmlns:a16="http://schemas.microsoft.com/office/drawing/2014/main" id="{04C1EA76-906A-2887-E2C1-0E102FFA8D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045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08AD0593-6FF4-7C29-5085-3B917008EFA0}"/>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265DE417-4B5E-FE21-A666-F42DDD6DA64B}"/>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0D652EFB-182A-CCDA-54F4-F16F9ACCED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23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2319ea8a7_0_52: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64" name="Google Shape;164;g2b2319ea8a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6FFEE505-0EF8-32FA-F876-2AEC48F21443}"/>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B899EDB8-F618-68CE-3197-7B410D18770C}"/>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031AD864-FEAA-0387-A16B-FEA6B2FCC8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305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7FDDBD6F-1CC6-0729-2784-B23A3A8CB6C7}"/>
            </a:ext>
          </a:extLst>
        </p:cNvPr>
        <p:cNvGrpSpPr/>
        <p:nvPr/>
      </p:nvGrpSpPr>
      <p:grpSpPr>
        <a:xfrm>
          <a:off x="0" y="0"/>
          <a:ext cx="0" cy="0"/>
          <a:chOff x="0" y="0"/>
          <a:chExt cx="0" cy="0"/>
        </a:xfrm>
      </p:grpSpPr>
      <p:sp>
        <p:nvSpPr>
          <p:cNvPr id="308" name="Google Shape;308;g2b20debdc29_4_44:notes">
            <a:extLst>
              <a:ext uri="{FF2B5EF4-FFF2-40B4-BE49-F238E27FC236}">
                <a16:creationId xmlns:a16="http://schemas.microsoft.com/office/drawing/2014/main" id="{95AF98C6-0B37-7262-BFA5-7F30276EC87A}"/>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09" name="Google Shape;309;g2b20debdc29_4_44:notes">
            <a:extLst>
              <a:ext uri="{FF2B5EF4-FFF2-40B4-BE49-F238E27FC236}">
                <a16:creationId xmlns:a16="http://schemas.microsoft.com/office/drawing/2014/main" id="{930C88EC-892F-A402-CF37-0D8F9E0386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203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2E518745-FFFA-047C-78F4-DB862FF3B8C0}"/>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421EACD5-66B5-5F1F-08F8-030B4C1D72D0}"/>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24D5B7A0-B403-5F23-5117-129FE61021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7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0001E2AD-074E-3DE9-D032-5CB84CBE3C76}"/>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B45D2CAB-FC1B-CE98-C666-63C80306C097}"/>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29A07310-FE22-1DAC-46A8-25BEEB9CE2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951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D0A13C19-AA6C-DC78-875E-2E3F8F1DCA41}"/>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2E36A5BA-43D3-BEA8-3F24-F1CC712F69B9}"/>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D86BBD32-442B-B30B-F2BE-B58E06AAAA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131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5EC565CF-E322-C4CF-FF51-FDFAF08502E4}"/>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427039D8-4373-ABB9-33E5-9B638E267327}"/>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60DF96BA-3B71-DA6C-A15A-FAAED3058C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31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F67BFDFE-4F1E-3AFA-8049-276536167770}"/>
            </a:ext>
          </a:extLst>
        </p:cNvPr>
        <p:cNvGrpSpPr/>
        <p:nvPr/>
      </p:nvGrpSpPr>
      <p:grpSpPr>
        <a:xfrm>
          <a:off x="0" y="0"/>
          <a:ext cx="0" cy="0"/>
          <a:chOff x="0" y="0"/>
          <a:chExt cx="0" cy="0"/>
        </a:xfrm>
      </p:grpSpPr>
      <p:sp>
        <p:nvSpPr>
          <p:cNvPr id="270" name="Google Shape;270;g2b20debdc29_4_0:notes">
            <a:extLst>
              <a:ext uri="{FF2B5EF4-FFF2-40B4-BE49-F238E27FC236}">
                <a16:creationId xmlns:a16="http://schemas.microsoft.com/office/drawing/2014/main" id="{9F546810-97F2-EEF5-14F6-CD9FCD538217}"/>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2b20debdc29_4_0:notes">
            <a:extLst>
              <a:ext uri="{FF2B5EF4-FFF2-40B4-BE49-F238E27FC236}">
                <a16:creationId xmlns:a16="http://schemas.microsoft.com/office/drawing/2014/main" id="{B1B76251-BF68-A67D-8B45-FAC69972E2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116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33C8327-7247-A367-CBC7-77D168B1EDA8}"/>
            </a:ext>
          </a:extLst>
        </p:cNvPr>
        <p:cNvGrpSpPr/>
        <p:nvPr/>
      </p:nvGrpSpPr>
      <p:grpSpPr>
        <a:xfrm>
          <a:off x="0" y="0"/>
          <a:ext cx="0" cy="0"/>
          <a:chOff x="0" y="0"/>
          <a:chExt cx="0" cy="0"/>
        </a:xfrm>
      </p:grpSpPr>
      <p:sp>
        <p:nvSpPr>
          <p:cNvPr id="200" name="Google Shape;200;g2b2319ea8a7_0_13:notes">
            <a:extLst>
              <a:ext uri="{FF2B5EF4-FFF2-40B4-BE49-F238E27FC236}">
                <a16:creationId xmlns:a16="http://schemas.microsoft.com/office/drawing/2014/main" id="{F798FF9E-65BD-2410-E5FD-9479E203FF13}"/>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a:extLst>
              <a:ext uri="{FF2B5EF4-FFF2-40B4-BE49-F238E27FC236}">
                <a16:creationId xmlns:a16="http://schemas.microsoft.com/office/drawing/2014/main" id="{D794D617-D5F7-4991-EB8A-AAF91C6148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568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33C8327-7247-A367-CBC7-77D168B1EDA8}"/>
            </a:ext>
          </a:extLst>
        </p:cNvPr>
        <p:cNvGrpSpPr/>
        <p:nvPr/>
      </p:nvGrpSpPr>
      <p:grpSpPr>
        <a:xfrm>
          <a:off x="0" y="0"/>
          <a:ext cx="0" cy="0"/>
          <a:chOff x="0" y="0"/>
          <a:chExt cx="0" cy="0"/>
        </a:xfrm>
      </p:grpSpPr>
      <p:sp>
        <p:nvSpPr>
          <p:cNvPr id="200" name="Google Shape;200;g2b2319ea8a7_0_13:notes">
            <a:extLst>
              <a:ext uri="{FF2B5EF4-FFF2-40B4-BE49-F238E27FC236}">
                <a16:creationId xmlns:a16="http://schemas.microsoft.com/office/drawing/2014/main" id="{F798FF9E-65BD-2410-E5FD-9479E203FF13}"/>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a:extLst>
              <a:ext uri="{FF2B5EF4-FFF2-40B4-BE49-F238E27FC236}">
                <a16:creationId xmlns:a16="http://schemas.microsoft.com/office/drawing/2014/main" id="{D794D617-D5F7-4991-EB8A-AAF91C6148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078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33C8327-7247-A367-CBC7-77D168B1EDA8}"/>
            </a:ext>
          </a:extLst>
        </p:cNvPr>
        <p:cNvGrpSpPr/>
        <p:nvPr/>
      </p:nvGrpSpPr>
      <p:grpSpPr>
        <a:xfrm>
          <a:off x="0" y="0"/>
          <a:ext cx="0" cy="0"/>
          <a:chOff x="0" y="0"/>
          <a:chExt cx="0" cy="0"/>
        </a:xfrm>
      </p:grpSpPr>
      <p:sp>
        <p:nvSpPr>
          <p:cNvPr id="200" name="Google Shape;200;g2b2319ea8a7_0_13:notes">
            <a:extLst>
              <a:ext uri="{FF2B5EF4-FFF2-40B4-BE49-F238E27FC236}">
                <a16:creationId xmlns:a16="http://schemas.microsoft.com/office/drawing/2014/main" id="{F798FF9E-65BD-2410-E5FD-9479E203FF13}"/>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a:extLst>
              <a:ext uri="{FF2B5EF4-FFF2-40B4-BE49-F238E27FC236}">
                <a16:creationId xmlns:a16="http://schemas.microsoft.com/office/drawing/2014/main" id="{D794D617-D5F7-4991-EB8A-AAF91C6148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49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20debdc2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b20debdc29_0_0:notes"/>
          <p:cNvSpPr txBox="1">
            <a:spLocks noGrp="1"/>
          </p:cNvSpPr>
          <p:nvPr>
            <p:ph type="body" idx="1"/>
          </p:nvPr>
        </p:nvSpPr>
        <p:spPr>
          <a:xfrm>
            <a:off x="685800" y="4400555"/>
            <a:ext cx="5486400" cy="360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300"/>
          </a:p>
        </p:txBody>
      </p:sp>
      <p:sp>
        <p:nvSpPr>
          <p:cNvPr id="258" name="Google Shape;258;g2b20debdc29_0_0:notes"/>
          <p:cNvSpPr txBox="1">
            <a:spLocks noGrp="1"/>
          </p:cNvSpPr>
          <p:nvPr>
            <p:ph type="sldNum" idx="12"/>
          </p:nvPr>
        </p:nvSpPr>
        <p:spPr>
          <a:xfrm>
            <a:off x="3884613" y="8685225"/>
            <a:ext cx="2971800" cy="458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419" sz="13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3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33C8327-7247-A367-CBC7-77D168B1EDA8}"/>
            </a:ext>
          </a:extLst>
        </p:cNvPr>
        <p:cNvGrpSpPr/>
        <p:nvPr/>
      </p:nvGrpSpPr>
      <p:grpSpPr>
        <a:xfrm>
          <a:off x="0" y="0"/>
          <a:ext cx="0" cy="0"/>
          <a:chOff x="0" y="0"/>
          <a:chExt cx="0" cy="0"/>
        </a:xfrm>
      </p:grpSpPr>
      <p:sp>
        <p:nvSpPr>
          <p:cNvPr id="200" name="Google Shape;200;g2b2319ea8a7_0_13:notes">
            <a:extLst>
              <a:ext uri="{FF2B5EF4-FFF2-40B4-BE49-F238E27FC236}">
                <a16:creationId xmlns:a16="http://schemas.microsoft.com/office/drawing/2014/main" id="{F798FF9E-65BD-2410-E5FD-9479E203FF13}"/>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a:extLst>
              <a:ext uri="{FF2B5EF4-FFF2-40B4-BE49-F238E27FC236}">
                <a16:creationId xmlns:a16="http://schemas.microsoft.com/office/drawing/2014/main" id="{D794D617-D5F7-4991-EB8A-AAF91C6148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485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33C8327-7247-A367-CBC7-77D168B1EDA8}"/>
            </a:ext>
          </a:extLst>
        </p:cNvPr>
        <p:cNvGrpSpPr/>
        <p:nvPr/>
      </p:nvGrpSpPr>
      <p:grpSpPr>
        <a:xfrm>
          <a:off x="0" y="0"/>
          <a:ext cx="0" cy="0"/>
          <a:chOff x="0" y="0"/>
          <a:chExt cx="0" cy="0"/>
        </a:xfrm>
      </p:grpSpPr>
      <p:sp>
        <p:nvSpPr>
          <p:cNvPr id="200" name="Google Shape;200;g2b2319ea8a7_0_13:notes">
            <a:extLst>
              <a:ext uri="{FF2B5EF4-FFF2-40B4-BE49-F238E27FC236}">
                <a16:creationId xmlns:a16="http://schemas.microsoft.com/office/drawing/2014/main" id="{F798FF9E-65BD-2410-E5FD-9479E203FF13}"/>
              </a:ext>
            </a:extLst>
          </p:cNvPr>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a:extLst>
              <a:ext uri="{FF2B5EF4-FFF2-40B4-BE49-F238E27FC236}">
                <a16:creationId xmlns:a16="http://schemas.microsoft.com/office/drawing/2014/main" id="{D794D617-D5F7-4991-EB8A-AAF91C6148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487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D1A44-3FAE-3077-9000-E314DFA56A6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2F5B0D-4924-7DA0-80BA-E5A9311E1FE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64D0A74-745C-194F-6FE4-C4D10329FA4C}"/>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13DABB25-D4FD-3046-6D00-1DA04C2FF47F}"/>
              </a:ext>
            </a:extLst>
          </p:cNvPr>
          <p:cNvSpPr>
            <a:spLocks noGrp="1"/>
          </p:cNvSpPr>
          <p:nvPr>
            <p:ph type="sldNum" sz="quarter" idx="5"/>
          </p:nvPr>
        </p:nvSpPr>
        <p:spPr/>
        <p:txBody>
          <a:bodyPr/>
          <a:lstStyle/>
          <a:p>
            <a:pPr defTabSz="990478">
              <a:defRPr/>
            </a:pPr>
            <a:fld id="{C1BA1044-0A56-495C-9243-BB1D23EEAE44}" type="slidenum">
              <a:rPr lang="en-US">
                <a:solidFill>
                  <a:prstClr val="black"/>
                </a:solidFill>
                <a:latin typeface="Calibri" panose="020F0502020204030204"/>
              </a:rPr>
              <a:pPr defTabSz="990478">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322111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E234AB36-42DD-C3E6-02A2-53E6BC7DE13E}"/>
            </a:ext>
          </a:extLst>
        </p:cNvPr>
        <p:cNvGrpSpPr/>
        <p:nvPr/>
      </p:nvGrpSpPr>
      <p:grpSpPr>
        <a:xfrm>
          <a:off x="0" y="0"/>
          <a:ext cx="0" cy="0"/>
          <a:chOff x="0" y="0"/>
          <a:chExt cx="0" cy="0"/>
        </a:xfrm>
      </p:grpSpPr>
      <p:sp>
        <p:nvSpPr>
          <p:cNvPr id="256" name="Google Shape;256;g2b20debdc29_0_0:notes">
            <a:extLst>
              <a:ext uri="{FF2B5EF4-FFF2-40B4-BE49-F238E27FC236}">
                <a16:creationId xmlns:a16="http://schemas.microsoft.com/office/drawing/2014/main" id="{DFC44E67-F59F-A5AF-25A1-019E230F7D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b20debdc29_0_0:notes">
            <a:extLst>
              <a:ext uri="{FF2B5EF4-FFF2-40B4-BE49-F238E27FC236}">
                <a16:creationId xmlns:a16="http://schemas.microsoft.com/office/drawing/2014/main" id="{3C4EC7C5-23F9-91EF-BDCE-BA31D932A1FE}"/>
              </a:ext>
            </a:extLst>
          </p:cNvPr>
          <p:cNvSpPr txBox="1">
            <a:spLocks noGrp="1"/>
          </p:cNvSpPr>
          <p:nvPr>
            <p:ph type="body" idx="1"/>
          </p:nvPr>
        </p:nvSpPr>
        <p:spPr>
          <a:xfrm>
            <a:off x="685800" y="4400555"/>
            <a:ext cx="5486400" cy="360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300"/>
          </a:p>
        </p:txBody>
      </p:sp>
      <p:sp>
        <p:nvSpPr>
          <p:cNvPr id="258" name="Google Shape;258;g2b20debdc29_0_0:notes">
            <a:extLst>
              <a:ext uri="{FF2B5EF4-FFF2-40B4-BE49-F238E27FC236}">
                <a16:creationId xmlns:a16="http://schemas.microsoft.com/office/drawing/2014/main" id="{86FEFC1B-2172-5133-33F2-D2864A601DF3}"/>
              </a:ext>
            </a:extLst>
          </p:cNvPr>
          <p:cNvSpPr txBox="1">
            <a:spLocks noGrp="1"/>
          </p:cNvSpPr>
          <p:nvPr>
            <p:ph type="sldNum" idx="12"/>
          </p:nvPr>
        </p:nvSpPr>
        <p:spPr>
          <a:xfrm>
            <a:off x="3884613" y="8685225"/>
            <a:ext cx="2971800" cy="458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419" sz="13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387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2319ea8a7_0_13: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1" name="Google Shape;201;g2b2319ea8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b2319ea8a7_0_60:notes"/>
          <p:cNvSpPr txBox="1">
            <a:spLocks noGrp="1"/>
          </p:cNvSpPr>
          <p:nvPr>
            <p:ph type="body" idx="1"/>
          </p:nvPr>
        </p:nvSpPr>
        <p:spPr>
          <a:xfrm>
            <a:off x="685800" y="4400555"/>
            <a:ext cx="5486400" cy="36006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403" name="Google Shape;403;g2b2319ea8a7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9ECBC174-193B-4BEA-B426-20E8C80AB4CD}" type="slidenum">
              <a:rPr lang="es-CL" smtClean="0"/>
              <a:t>12</a:t>
            </a:fld>
            <a:endParaRPr lang="es-CL"/>
          </a:p>
        </p:txBody>
      </p:sp>
    </p:spTree>
    <p:extLst>
      <p:ext uri="{BB962C8B-B14F-4D97-AF65-F5344CB8AC3E}">
        <p14:creationId xmlns:p14="http://schemas.microsoft.com/office/powerpoint/2010/main" val="152771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E95A-BF09-B7B8-BBFA-0A0B14E7589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FD1121F-2D73-3230-FCD0-68F286546B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E68D54-37A2-BF8A-9EC3-87356BC87656}"/>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F7478993-C27C-9807-A922-43041BD4DB4A}"/>
              </a:ext>
            </a:extLst>
          </p:cNvPr>
          <p:cNvSpPr>
            <a:spLocks noGrp="1"/>
          </p:cNvSpPr>
          <p:nvPr>
            <p:ph type="sldNum" sz="quarter" idx="5"/>
          </p:nvPr>
        </p:nvSpPr>
        <p:spPr/>
        <p:txBody>
          <a:bodyPr/>
          <a:lstStyle/>
          <a:p>
            <a:pPr defTabSz="990478">
              <a:defRPr/>
            </a:pPr>
            <a:fld id="{C1BA1044-0A56-495C-9243-BB1D23EEAE44}" type="slidenum">
              <a:rPr lang="en-US">
                <a:solidFill>
                  <a:prstClr val="black"/>
                </a:solidFill>
                <a:latin typeface="Calibri" panose="020F0502020204030204"/>
              </a:rPr>
              <a:pPr defTabSz="99047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03200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D50B4328-5466-2770-82C6-6F71E06F58A7}"/>
              </a:ext>
            </a:extLst>
          </p:cNvPr>
          <p:cNvSpPr>
            <a:spLocks noGrp="1"/>
          </p:cNvSpPr>
          <p:nvPr>
            <p:ph type="sldNum" sz="quarter" idx="4"/>
          </p:nvPr>
        </p:nvSpPr>
        <p:spPr>
          <a:xfrm>
            <a:off x="9270476"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gobCL" pitchFamily="50" charset="0"/>
              </a:defRPr>
            </a:lvl1pPr>
          </a:lstStyle>
          <a:p>
            <a:fld id="{BF9C759C-2560-F24D-A6A9-421A209211EF}" type="slidenum">
              <a:rPr lang="es-CL" smtClean="0"/>
              <a:pPr/>
              <a:t>‹Nº›</a:t>
            </a:fld>
            <a:endParaRPr lang="es-CL"/>
          </a:p>
        </p:txBody>
      </p:sp>
    </p:spTree>
    <p:extLst>
      <p:ext uri="{BB962C8B-B14F-4D97-AF65-F5344CB8AC3E}">
        <p14:creationId xmlns:p14="http://schemas.microsoft.com/office/powerpoint/2010/main" val="110205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92" name="Google Shape;92;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93" name="Google Shape;93;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3250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21"/>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97" name="Google Shape;97;p21"/>
          <p:cNvSpPr txBox="1">
            <a:spLocks noGrp="1"/>
          </p:cNvSpPr>
          <p:nvPr>
            <p:ph type="body" idx="2"/>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98" name="Google Shape;98;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99" name="Google Shape;99;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00" name="Google Shape;100;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318790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2"/>
          <p:cNvSpPr>
            <a:spLocks noGrp="1"/>
          </p:cNvSpPr>
          <p:nvPr>
            <p:ph type="pic" idx="2"/>
          </p:nvPr>
        </p:nvSpPr>
        <p:spPr>
          <a:xfrm>
            <a:off x="5183188" y="987425"/>
            <a:ext cx="6172400" cy="4873600"/>
          </a:xfrm>
          <a:prstGeom prst="rect">
            <a:avLst/>
          </a:prstGeom>
          <a:noFill/>
          <a:ln>
            <a:noFill/>
          </a:ln>
        </p:spPr>
      </p:sp>
      <p:sp>
        <p:nvSpPr>
          <p:cNvPr id="104" name="Google Shape;104;p22"/>
          <p:cNvSpPr txBox="1">
            <a:spLocks noGrp="1"/>
          </p:cNvSpPr>
          <p:nvPr>
            <p:ph type="body" idx="1"/>
          </p:nvPr>
        </p:nvSpPr>
        <p:spPr>
          <a:xfrm>
            <a:off x="839788" y="2057400"/>
            <a:ext cx="39324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05" name="Google Shape;105;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06" name="Google Shape;106;p2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07" name="Google Shape;107;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44628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3"/>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1" name="Google Shape;111;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12" name="Google Shape;112;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13" name="Google Shape;113;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48980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4"/>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7" name="Google Shape;117;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18" name="Google Shape;118;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119" name="Google Shape;119;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28023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691DB-30B1-9270-C3BB-298602E5D4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AE1C042-58E0-9CF7-4EF9-C407A9931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12B3B4A-93D0-70F6-5C3D-4692C1891041}"/>
              </a:ext>
            </a:extLst>
          </p:cNvPr>
          <p:cNvSpPr>
            <a:spLocks noGrp="1"/>
          </p:cNvSpPr>
          <p:nvPr>
            <p:ph type="dt" sz="half" idx="10"/>
          </p:nvPr>
        </p:nvSpPr>
        <p:spPr/>
        <p:txBody>
          <a:bodyPr/>
          <a:lstStyle/>
          <a:p>
            <a:endParaRPr lang="es-CL"/>
          </a:p>
        </p:txBody>
      </p:sp>
      <p:sp>
        <p:nvSpPr>
          <p:cNvPr id="5" name="Marcador de pie de página 4">
            <a:extLst>
              <a:ext uri="{FF2B5EF4-FFF2-40B4-BE49-F238E27FC236}">
                <a16:creationId xmlns:a16="http://schemas.microsoft.com/office/drawing/2014/main" id="{F8726B69-E0A4-1871-F083-BC3B4B979E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6FD344F-D3B3-AD4F-0742-190CDBEDB79F}"/>
              </a:ext>
            </a:extLst>
          </p:cNvPr>
          <p:cNvSpPr>
            <a:spLocks noGrp="1"/>
          </p:cNvSpPr>
          <p:nvPr>
            <p:ph type="sldNum" sz="quarter" idx="12"/>
          </p:nvPr>
        </p:nvSpPr>
        <p:spPr/>
        <p:txBody>
          <a:bodyPr/>
          <a:lstStyle/>
          <a:p>
            <a:fld id="{49ACB94C-26ED-4B94-8786-CE86039D43C0}" type="slidenum">
              <a:rPr lang="es-CL" smtClean="0"/>
              <a:t>‹Nº›</a:t>
            </a:fld>
            <a:endParaRPr lang="es-CL"/>
          </a:p>
        </p:txBody>
      </p:sp>
      <p:sp>
        <p:nvSpPr>
          <p:cNvPr id="7" name="Rectángulo 6">
            <a:extLst>
              <a:ext uri="{FF2B5EF4-FFF2-40B4-BE49-F238E27FC236}">
                <a16:creationId xmlns:a16="http://schemas.microsoft.com/office/drawing/2014/main" id="{A462781A-A3B1-F71F-2B26-16914A759A1A}"/>
              </a:ext>
            </a:extLst>
          </p:cNvPr>
          <p:cNvSpPr/>
          <p:nvPr userDrawn="1"/>
        </p:nvSpPr>
        <p:spPr>
          <a:xfrm>
            <a:off x="9666514" y="5795158"/>
            <a:ext cx="2030681" cy="665019"/>
          </a:xfrm>
          <a:prstGeom prst="rect">
            <a:avLst/>
          </a:prstGeom>
          <a:solidFill>
            <a:srgbClr val="0A4682"/>
          </a:solidFill>
          <a:ln>
            <a:solidFill>
              <a:srgbClr val="0A46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94128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19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eneral_1">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1"/>
            </p:custDataLst>
          </p:nvPr>
        </p:nvGraphicFramePr>
        <p:xfrm>
          <a:off x="1957" y="1589"/>
          <a:ext cx="1953"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3" name="Object 22" hidden="1"/>
                      <p:cNvPicPr/>
                      <p:nvPr/>
                    </p:nvPicPr>
                    <p:blipFill>
                      <a:blip r:embed="rId5"/>
                      <a:stretch>
                        <a:fillRect/>
                      </a:stretch>
                    </p:blipFill>
                    <p:spPr>
                      <a:xfrm>
                        <a:off x="1957" y="1589"/>
                        <a:ext cx="1953" cy="1587"/>
                      </a:xfrm>
                      <a:prstGeom prst="rect">
                        <a:avLst/>
                      </a:prstGeom>
                    </p:spPr>
                  </p:pic>
                </p:oleObj>
              </mc:Fallback>
            </mc:AlternateContent>
          </a:graphicData>
        </a:graphic>
      </p:graphicFrame>
      <p:sp>
        <p:nvSpPr>
          <p:cNvPr id="9" name="Rechthoek 8" hidden="1"/>
          <p:cNvSpPr/>
          <p:nvPr>
            <p:custDataLst>
              <p:tags r:id="rId2"/>
            </p:custDataLst>
          </p:nvPr>
        </p:nvSpPr>
        <p:spPr bwMode="auto">
          <a:xfrm>
            <a:off x="1" y="1"/>
            <a:ext cx="195385" cy="1587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322" rtl="0" eaLnBrk="1" fontAlgn="auto"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LRTM" panose="00000500000000000000" pitchFamily="50" charset="0"/>
              <a:ea typeface="+mj-ea"/>
              <a:cs typeface="+mj-cs"/>
              <a:sym typeface="NLRTM" panose="00000500000000000000" pitchFamily="50" charset="0"/>
            </a:endParaRPr>
          </a:p>
        </p:txBody>
      </p:sp>
      <p:sp>
        <p:nvSpPr>
          <p:cNvPr id="4" name="Tijdelijke aanduiding voor datum 3"/>
          <p:cNvSpPr>
            <a:spLocks noGrp="1"/>
          </p:cNvSpPr>
          <p:nvPr>
            <p:ph type="dt" sz="half" idx="10"/>
          </p:nvPr>
        </p:nvSpPr>
        <p:spPr/>
        <p:txBody>
          <a:bodyPr/>
          <a:lstStyle/>
          <a:p>
            <a:pPr defTabSz="1219322">
              <a:defRPr/>
            </a:pPr>
            <a:endParaRPr lang="en-US" sz="800">
              <a:solidFill>
                <a:srgbClr val="FFFFFF"/>
              </a:solidFill>
            </a:endParaRPr>
          </a:p>
        </p:txBody>
      </p:sp>
      <p:sp>
        <p:nvSpPr>
          <p:cNvPr id="5" name="Tijdelijke aanduiding voor voettekst 4"/>
          <p:cNvSpPr>
            <a:spLocks noGrp="1"/>
          </p:cNvSpPr>
          <p:nvPr>
            <p:ph type="ftr" sz="quarter" idx="11"/>
          </p:nvPr>
        </p:nvSpPr>
        <p:spPr/>
        <p:txBody>
          <a:bodyPr/>
          <a:lstStyle/>
          <a:p>
            <a:pPr algn="ctr" defTabSz="1219322">
              <a:defRPr/>
            </a:pPr>
            <a:endParaRPr lang="en-US" sz="800">
              <a:solidFill>
                <a:srgbClr val="FFFFFF"/>
              </a:solidFill>
              <a:latin typeface="Arial Narrow" panose="020B0606020202030204" pitchFamily="34" charset="0"/>
            </a:endParaRPr>
          </a:p>
        </p:txBody>
      </p:sp>
      <p:sp>
        <p:nvSpPr>
          <p:cNvPr id="6" name="Tijdelijke aanduiding voor dianummer 5"/>
          <p:cNvSpPr>
            <a:spLocks noGrp="1"/>
          </p:cNvSpPr>
          <p:nvPr>
            <p:ph type="sldNum" sz="quarter" idx="12"/>
          </p:nvPr>
        </p:nvSpPr>
        <p:spPr>
          <a:xfrm>
            <a:off x="11296611" y="6217623"/>
            <a:ext cx="731600" cy="524800"/>
          </a:xfrm>
          <a:prstGeom prst="rect">
            <a:avLst/>
          </a:prstGeom>
        </p:spPr>
        <p:txBody>
          <a:bodyPr/>
          <a:lstStyle/>
          <a:p>
            <a:pPr defTabSz="1219322">
              <a:defRPr/>
            </a:pPr>
            <a:fld id="{534B5F9C-CFE5-4EC6-9BBB-664E2F56B033}" type="slidenum">
              <a:rPr lang="en-US" sz="800" smtClean="0">
                <a:solidFill>
                  <a:srgbClr val="FFFFFF"/>
                </a:solidFill>
              </a:rPr>
              <a:pPr defTabSz="1219322">
                <a:defRPr/>
              </a:pPr>
              <a:t>‹Nº›</a:t>
            </a:fld>
            <a:endParaRPr lang="en-US" sz="800">
              <a:solidFill>
                <a:srgbClr val="FFFFFF"/>
              </a:solidFill>
            </a:endParaRPr>
          </a:p>
        </p:txBody>
      </p:sp>
      <p:sp>
        <p:nvSpPr>
          <p:cNvPr id="11" name="Tekstvak 10"/>
          <p:cNvSpPr txBox="1"/>
          <p:nvPr/>
        </p:nvSpPr>
        <p:spPr>
          <a:xfrm>
            <a:off x="0" y="-521614"/>
            <a:ext cx="3503712" cy="469107"/>
          </a:xfrm>
          <a:prstGeom prst="rect">
            <a:avLst/>
          </a:prstGeom>
          <a:noFill/>
        </p:spPr>
        <p:txBody>
          <a:bodyPr wrap="square" rtlCol="0" anchor="b">
            <a:noAutofit/>
          </a:bodyPr>
          <a:lstStyle/>
          <a:p>
            <a:pPr marL="0" marR="0" lvl="0" indent="0" algn="l" defTabSz="1219322"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D6D6D6"/>
                </a:solidFill>
                <a:effectLst/>
                <a:uLnTx/>
                <a:uFillTx/>
                <a:latin typeface="Arial"/>
                <a:ea typeface="+mn-ea"/>
                <a:cs typeface="+mn-cs"/>
              </a:rPr>
              <a:t>General_1</a:t>
            </a:r>
          </a:p>
        </p:txBody>
      </p:sp>
      <p:sp>
        <p:nvSpPr>
          <p:cNvPr id="12" name="Text Placeholder 16">
            <a:extLst>
              <a:ext uri="{FF2B5EF4-FFF2-40B4-BE49-F238E27FC236}">
                <a16:creationId xmlns:a16="http://schemas.microsoft.com/office/drawing/2014/main" id="{C29FD4F7-8F7B-4E16-BE1C-6853E34A78EE}"/>
              </a:ext>
            </a:extLst>
          </p:cNvPr>
          <p:cNvSpPr>
            <a:spLocks noGrp="1"/>
          </p:cNvSpPr>
          <p:nvPr>
            <p:ph type="body" sz="quarter" idx="21" hasCustomPrompt="1"/>
          </p:nvPr>
        </p:nvSpPr>
        <p:spPr>
          <a:xfrm>
            <a:off x="7093527" y="6610059"/>
            <a:ext cx="4957796" cy="236295"/>
          </a:xfrm>
          <a:prstGeom prst="rect">
            <a:avLst/>
          </a:prstGeom>
        </p:spPr>
        <p:txBody>
          <a:bodyPr lIns="0" tIns="0" rIns="0" bIns="0" anchor="ctr"/>
          <a:lstStyle>
            <a:lvl1pPr algn="r">
              <a:defRPr sz="800">
                <a:solidFill>
                  <a:schemeClr val="bg1"/>
                </a:solidFill>
              </a:defRPr>
            </a:lvl1pPr>
          </a:lstStyle>
          <a:p>
            <a:pPr lvl="0"/>
            <a:r>
              <a:rPr lang="en-AU"/>
              <a:t>Source: &lt;insert source&gt;</a:t>
            </a:r>
          </a:p>
        </p:txBody>
      </p:sp>
      <p:sp>
        <p:nvSpPr>
          <p:cNvPr id="13" name="Tijdelijke aanduiding voor titel 1">
            <a:extLst>
              <a:ext uri="{FF2B5EF4-FFF2-40B4-BE49-F238E27FC236}">
                <a16:creationId xmlns:a16="http://schemas.microsoft.com/office/drawing/2014/main" id="{1EA9D4AC-8A74-41A6-890D-ADF2A227253C}"/>
              </a:ext>
            </a:extLst>
          </p:cNvPr>
          <p:cNvSpPr>
            <a:spLocks noGrp="1"/>
          </p:cNvSpPr>
          <p:nvPr>
            <p:ph type="title"/>
          </p:nvPr>
        </p:nvSpPr>
        <p:spPr>
          <a:xfrm>
            <a:off x="146215" y="441183"/>
            <a:ext cx="11905108" cy="373149"/>
          </a:xfrm>
          <a:prstGeom prst="rect">
            <a:avLst/>
          </a:prstGeom>
        </p:spPr>
        <p:txBody>
          <a:bodyPr vert="horz" lIns="0" tIns="0" rIns="0" bIns="0" rtlCol="0" anchor="ctr">
            <a:noAutofit/>
          </a:bodyPr>
          <a:lstStyle/>
          <a:p>
            <a:endParaRPr lang="en-US"/>
          </a:p>
        </p:txBody>
      </p:sp>
    </p:spTree>
    <p:extLst>
      <p:ext uri="{BB962C8B-B14F-4D97-AF65-F5344CB8AC3E}">
        <p14:creationId xmlns:p14="http://schemas.microsoft.com/office/powerpoint/2010/main" val="40882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ítulo y objetos">
  <p:cSld name="1_Título y objetos">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4244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5"/>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60" name="Google Shape;60;p15"/>
          <p:cNvSpPr txBox="1">
            <a:spLocks noGrp="1"/>
          </p:cNvSpPr>
          <p:nvPr>
            <p:ph type="body" idx="2"/>
          </p:nvPr>
        </p:nvSpPr>
        <p:spPr>
          <a:xfrm>
            <a:off x="839788" y="2505075"/>
            <a:ext cx="5157600" cy="368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1" name="Google Shape;61;p15"/>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62" name="Google Shape;62;p1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3" name="Google Shape;63;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64" name="Google Shape;64;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65" name="Google Shape;65;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346016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68" name="Google Shape;68;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69" name="Google Shape;69;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338781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9" name="Google Shape;79;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80" name="Google Shape;80;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81" name="Google Shape;81;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142830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5" name="Google Shape;85;p19"/>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6" name="Google Shape;86;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87" name="Google Shape;87;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888888"/>
              </a:buClr>
              <a:buSzPts val="1100"/>
              <a:buFont typeface="Calibri"/>
              <a:buNone/>
              <a:defRPr/>
            </a:lvl1pPr>
            <a:lvl2pPr lvl="1" algn="l" rtl="0">
              <a:spcBef>
                <a:spcPts val="0"/>
              </a:spcBef>
              <a:spcAft>
                <a:spcPts val="0"/>
              </a:spcAft>
              <a:buClr>
                <a:schemeClr val="dk1"/>
              </a:buClr>
              <a:buSzPts val="1100"/>
              <a:buFont typeface="Calibri"/>
              <a:buNone/>
              <a:defRPr/>
            </a:lvl2pPr>
            <a:lvl3pPr lvl="2" algn="l" rtl="0">
              <a:spcBef>
                <a:spcPts val="0"/>
              </a:spcBef>
              <a:spcAft>
                <a:spcPts val="0"/>
              </a:spcAft>
              <a:buClr>
                <a:schemeClr val="dk1"/>
              </a:buClr>
              <a:buSzPts val="1100"/>
              <a:buFont typeface="Calibri"/>
              <a:buNone/>
              <a:defRPr/>
            </a:lvl3pPr>
            <a:lvl4pPr lvl="3" algn="l" rtl="0">
              <a:spcBef>
                <a:spcPts val="0"/>
              </a:spcBef>
              <a:spcAft>
                <a:spcPts val="0"/>
              </a:spcAft>
              <a:buClr>
                <a:schemeClr val="dk1"/>
              </a:buClr>
              <a:buSzPts val="1100"/>
              <a:buFont typeface="Calibri"/>
              <a:buNone/>
              <a:defRPr/>
            </a:lvl4pPr>
            <a:lvl5pPr lvl="4" algn="l" rtl="0">
              <a:spcBef>
                <a:spcPts val="0"/>
              </a:spcBef>
              <a:spcAft>
                <a:spcPts val="0"/>
              </a:spcAft>
              <a:buClr>
                <a:schemeClr val="dk1"/>
              </a:buClr>
              <a:buSzPts val="1100"/>
              <a:buFont typeface="Calibri"/>
              <a:buNone/>
              <a:defRPr/>
            </a:lvl5pPr>
            <a:lvl6pPr lvl="5" algn="l" rtl="0">
              <a:spcBef>
                <a:spcPts val="0"/>
              </a:spcBef>
              <a:spcAft>
                <a:spcPts val="0"/>
              </a:spcAft>
              <a:buClr>
                <a:schemeClr val="dk1"/>
              </a:buClr>
              <a:buSzPts val="1100"/>
              <a:buFont typeface="Calibri"/>
              <a:buNone/>
              <a:defRPr/>
            </a:lvl6pPr>
            <a:lvl7pPr lvl="6" algn="l" rtl="0">
              <a:spcBef>
                <a:spcPts val="0"/>
              </a:spcBef>
              <a:spcAft>
                <a:spcPts val="0"/>
              </a:spcAft>
              <a:buClr>
                <a:schemeClr val="dk1"/>
              </a:buClr>
              <a:buSzPts val="1100"/>
              <a:buFont typeface="Calibri"/>
              <a:buNone/>
              <a:defRPr/>
            </a:lvl7pPr>
            <a:lvl8pPr lvl="7" algn="l" rtl="0">
              <a:spcBef>
                <a:spcPts val="0"/>
              </a:spcBef>
              <a:spcAft>
                <a:spcPts val="0"/>
              </a:spcAft>
              <a:buClr>
                <a:schemeClr val="dk1"/>
              </a:buClr>
              <a:buSzPts val="1100"/>
              <a:buFont typeface="Calibri"/>
              <a:buNone/>
              <a:defRPr/>
            </a:lvl8pPr>
            <a:lvl9pPr lvl="8" algn="l" rtl="0">
              <a:spcBef>
                <a:spcPts val="0"/>
              </a:spcBef>
              <a:spcAft>
                <a:spcPts val="0"/>
              </a:spcAft>
              <a:buClr>
                <a:schemeClr val="dk1"/>
              </a:buClr>
              <a:buSzPts val="1100"/>
              <a:buFont typeface="Calibri"/>
              <a:buNone/>
              <a:defRPr/>
            </a:lvl9pPr>
          </a:lstStyle>
          <a:p>
            <a:endParaRPr/>
          </a:p>
        </p:txBody>
      </p:sp>
      <p:sp>
        <p:nvSpPr>
          <p:cNvPr id="88" name="Google Shape;88;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102168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A21D72E-6A57-2DE8-44F2-3374E3C47DA5}"/>
              </a:ext>
            </a:extLst>
          </p:cNvPr>
          <p:cNvPicPr>
            <a:picLocks noChangeAspect="1"/>
          </p:cNvPicPr>
          <p:nvPr/>
        </p:nvPicPr>
        <p:blipFill>
          <a:blip r:embed="rId6"/>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F23C8A9C-AA88-5A48-A17A-78352337D6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0165472-06F1-AD48-BF60-71043F0D9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B254AFD-6510-2D40-B659-D76FDBFC0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L"/>
          </a:p>
        </p:txBody>
      </p:sp>
      <p:sp>
        <p:nvSpPr>
          <p:cNvPr id="5" name="Marcador de pie de página 4">
            <a:extLst>
              <a:ext uri="{FF2B5EF4-FFF2-40B4-BE49-F238E27FC236}">
                <a16:creationId xmlns:a16="http://schemas.microsoft.com/office/drawing/2014/main" id="{12BB903B-4E43-9C43-9A64-C8156CABD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023DDB8-D659-8B4F-BF66-16FC64C5A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C759C-2560-F24D-A6A9-421A209211EF}" type="slidenum">
              <a:rPr lang="es-CL" smtClean="0"/>
              <a:t>‹Nº›</a:t>
            </a:fld>
            <a:endParaRPr lang="es-CL"/>
          </a:p>
        </p:txBody>
      </p:sp>
      <p:pic>
        <p:nvPicPr>
          <p:cNvPr id="9" name="Imagen 8">
            <a:extLst>
              <a:ext uri="{FF2B5EF4-FFF2-40B4-BE49-F238E27FC236}">
                <a16:creationId xmlns:a16="http://schemas.microsoft.com/office/drawing/2014/main" id="{2F4891D7-D43D-12FD-7CAC-6A2E11C66643}"/>
              </a:ext>
            </a:extLst>
          </p:cNvPr>
          <p:cNvPicPr>
            <a:picLocks noChangeAspect="1"/>
          </p:cNvPicPr>
          <p:nvPr/>
        </p:nvPicPr>
        <p:blipFill>
          <a:blip r:embed="rId7"/>
          <a:stretch>
            <a:fillRect/>
          </a:stretch>
        </p:blipFill>
        <p:spPr>
          <a:xfrm>
            <a:off x="152400" y="152400"/>
            <a:ext cx="12192000" cy="6858000"/>
          </a:xfrm>
          <a:prstGeom prst="rect">
            <a:avLst/>
          </a:prstGeom>
        </p:spPr>
      </p:pic>
      <p:pic>
        <p:nvPicPr>
          <p:cNvPr id="10" name="Imagen 9">
            <a:extLst>
              <a:ext uri="{FF2B5EF4-FFF2-40B4-BE49-F238E27FC236}">
                <a16:creationId xmlns:a16="http://schemas.microsoft.com/office/drawing/2014/main" id="{458BB83C-0723-B0EC-86C6-127C9B30A93F}"/>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9358092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888888"/>
              </a:buClr>
              <a:buSzPts val="11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rgbClr val="888888"/>
              </a:buClr>
              <a:buSzPts val="11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1938890139"/>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9.xml"/><Relationship Id="rId6" Type="http://schemas.openxmlformats.org/officeDocument/2006/relationships/chart" Target="../charts/chart2.xml"/><Relationship Id="rId5" Type="http://schemas.openxmlformats.org/officeDocument/2006/relationships/image" Target="../media/image2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10.xml"/><Relationship Id="rId5" Type="http://schemas.openxmlformats.org/officeDocument/2006/relationships/image" Target="../media/image24.em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hemeOverride" Target="../theme/themeOverride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hemeOverride" Target="../theme/themeOverride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13.xml"/><Relationship Id="rId5" Type="http://schemas.openxmlformats.org/officeDocument/2006/relationships/image" Target="../media/image40.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hemeOverride" Target="../theme/themeOverride14.xml"/><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1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hemeOverride" Target="../theme/themeOverride16.xml"/><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hemeOverride" Target="../theme/themeOverride17.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8.xml"/><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19.xml"/><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hemeOverride" Target="../theme/themeOverride20.xml"/><Relationship Id="rId5" Type="http://schemas.openxmlformats.org/officeDocument/2006/relationships/image" Target="../media/image44.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hemeOverride" Target="../theme/themeOverride21.xml"/><Relationship Id="rId5" Type="http://schemas.openxmlformats.org/officeDocument/2006/relationships/image" Target="../media/image45.jpe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hemeOverride" Target="../theme/themeOverride22.xml"/><Relationship Id="rId5" Type="http://schemas.openxmlformats.org/officeDocument/2006/relationships/image" Target="../media/image46.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hemeOverride" Target="../theme/themeOverride23.xml"/><Relationship Id="rId5" Type="http://schemas.openxmlformats.org/officeDocument/2006/relationships/image" Target="../media/image46.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hemeOverride" Target="../theme/themeOverride24.xml"/><Relationship Id="rId5" Type="http://schemas.openxmlformats.org/officeDocument/2006/relationships/image" Target="../media/image46.jpe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hemeOverride" Target="../theme/themeOverride25.xml"/><Relationship Id="rId5" Type="http://schemas.openxmlformats.org/officeDocument/2006/relationships/image" Target="../media/image46.jpe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hemeOverride" Target="../theme/themeOverride26.xml"/><Relationship Id="rId5" Type="http://schemas.openxmlformats.org/officeDocument/2006/relationships/image" Target="../media/image48.jpe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hemeOverride" Target="../theme/themeOverride27.xml"/><Relationship Id="rId5" Type="http://schemas.openxmlformats.org/officeDocument/2006/relationships/image" Target="../media/image48.jpe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hemeOverride" Target="../theme/themeOverride28.xml"/><Relationship Id="rId5" Type="http://schemas.openxmlformats.org/officeDocument/2006/relationships/image" Target="../media/image49.jpe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hemeOverride" Target="../theme/themeOverride29.xml"/><Relationship Id="rId5" Type="http://schemas.openxmlformats.org/officeDocument/2006/relationships/image" Target="../media/image49.jpe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hemeOverride" Target="../theme/themeOverride30.xml"/><Relationship Id="rId5" Type="http://schemas.openxmlformats.org/officeDocument/2006/relationships/image" Target="../media/image49.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hemeOverride" Target="../theme/themeOverride31.xml"/><Relationship Id="rId5" Type="http://schemas.openxmlformats.org/officeDocument/2006/relationships/image" Target="../media/image49.jpe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hemeOverride" Target="../theme/themeOverride32.xml"/><Relationship Id="rId5" Type="http://schemas.openxmlformats.org/officeDocument/2006/relationships/image" Target="../media/image49.jpe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hemeOverride" Target="../theme/themeOverride3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hemeOverride" Target="../theme/themeOverride34.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hemeOverride" Target="../theme/themeOverride35.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hemeOverride" Target="../theme/themeOverride36.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hemeOverride" Target="../theme/themeOverride3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hemeOverride" Target="../theme/themeOverride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hemeOverride" Target="../theme/themeOverride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E0F8-473F-242F-2827-88DCC53A531A}"/>
            </a:ext>
          </a:extLst>
        </p:cNvPr>
        <p:cNvGrpSpPr/>
        <p:nvPr/>
      </p:nvGrpSpPr>
      <p:grpSpPr>
        <a:xfrm>
          <a:off x="0" y="0"/>
          <a:ext cx="0" cy="0"/>
          <a:chOff x="0" y="0"/>
          <a:chExt cx="0" cy="0"/>
        </a:xfrm>
      </p:grpSpPr>
      <p:pic>
        <p:nvPicPr>
          <p:cNvPr id="8" name="monocromo_MinHacienda.png" descr="monocromo_MinHacienda.png">
            <a:extLst>
              <a:ext uri="{FF2B5EF4-FFF2-40B4-BE49-F238E27FC236}">
                <a16:creationId xmlns:a16="http://schemas.microsoft.com/office/drawing/2014/main" id="{2F0B5C3A-ED5A-2E8B-BD1C-F49255865D20}"/>
              </a:ext>
            </a:extLst>
          </p:cNvPr>
          <p:cNvPicPr>
            <a:picLocks noChangeAspect="1"/>
          </p:cNvPicPr>
          <p:nvPr/>
        </p:nvPicPr>
        <p:blipFill>
          <a:blip r:embed="rId3">
            <a:biLevel thresh="25000"/>
          </a:blip>
          <a:stretch>
            <a:fillRect/>
          </a:stretch>
        </p:blipFill>
        <p:spPr>
          <a:xfrm>
            <a:off x="10567447" y="347125"/>
            <a:ext cx="1216058" cy="1109654"/>
          </a:xfrm>
          <a:prstGeom prst="rect">
            <a:avLst/>
          </a:prstGeom>
          <a:ln w="12700">
            <a:miter lim="400000"/>
          </a:ln>
        </p:spPr>
      </p:pic>
      <p:sp>
        <p:nvSpPr>
          <p:cNvPr id="12" name="Título 1">
            <a:extLst>
              <a:ext uri="{FF2B5EF4-FFF2-40B4-BE49-F238E27FC236}">
                <a16:creationId xmlns:a16="http://schemas.microsoft.com/office/drawing/2014/main" id="{A638A42F-863E-8D2C-54B2-E2D9A7FE6756}"/>
              </a:ext>
            </a:extLst>
          </p:cNvPr>
          <p:cNvSpPr txBox="1">
            <a:spLocks/>
          </p:cNvSpPr>
          <p:nvPr/>
        </p:nvSpPr>
        <p:spPr>
          <a:xfrm>
            <a:off x="863582" y="2155005"/>
            <a:ext cx="10317352" cy="1273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000" b="1" dirty="0">
                <a:solidFill>
                  <a:prstClr val="white"/>
                </a:solidFill>
                <a:latin typeface="gobCL" panose="02000603050000020004"/>
              </a:rPr>
              <a:t>Proyecto</a:t>
            </a:r>
            <a:r>
              <a:rPr kumimoji="0" lang="es-ES" sz="4000" b="1" i="0" u="none" strike="noStrike" kern="1200" cap="none" spc="0" normalizeH="0" baseline="0" noProof="0" dirty="0">
                <a:ln>
                  <a:noFill/>
                </a:ln>
                <a:solidFill>
                  <a:prstClr val="white"/>
                </a:solidFill>
                <a:effectLst/>
                <a:uLnTx/>
                <a:uFillTx/>
                <a:latin typeface="gobCL" panose="02000603050000020004"/>
                <a:ea typeface="+mj-ea"/>
                <a:cs typeface="+mj-cs"/>
              </a:rPr>
              <a:t> de </a:t>
            </a:r>
            <a:r>
              <a:rPr lang="es-ES" sz="4000" b="1" dirty="0">
                <a:solidFill>
                  <a:prstClr val="white"/>
                </a:solidFill>
                <a:latin typeface="gobCL" panose="02000603050000020004"/>
              </a:rPr>
              <a:t>Ley sobre Cumplimiento</a:t>
            </a:r>
            <a:r>
              <a:rPr kumimoji="0" lang="es-ES" sz="4000" b="1" i="0" u="none" strike="noStrike" kern="1200" cap="none" spc="0" normalizeH="0" baseline="0" noProof="0" dirty="0">
                <a:ln>
                  <a:noFill/>
                </a:ln>
                <a:solidFill>
                  <a:prstClr val="white"/>
                </a:solidFill>
                <a:effectLst/>
                <a:uLnTx/>
                <a:uFillTx/>
                <a:latin typeface="gobCL" panose="02000603050000020004"/>
                <a:ea typeface="+mj-ea"/>
                <a:cs typeface="+mj-cs"/>
              </a:rPr>
              <a:t> de las Obligaciones Tributarias</a:t>
            </a:r>
          </a:p>
        </p:txBody>
      </p:sp>
      <p:sp>
        <p:nvSpPr>
          <p:cNvPr id="13" name="Subtítulo 2">
            <a:extLst>
              <a:ext uri="{FF2B5EF4-FFF2-40B4-BE49-F238E27FC236}">
                <a16:creationId xmlns:a16="http://schemas.microsoft.com/office/drawing/2014/main" id="{23EC865F-E015-EE30-4AB0-8883151BB687}"/>
              </a:ext>
            </a:extLst>
          </p:cNvPr>
          <p:cNvSpPr txBox="1">
            <a:spLocks/>
          </p:cNvSpPr>
          <p:nvPr/>
        </p:nvSpPr>
        <p:spPr>
          <a:xfrm>
            <a:off x="1524000" y="3484240"/>
            <a:ext cx="9144000" cy="1655762"/>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gobCL" panose="020006030500000200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CL" sz="2800" dirty="0">
                <a:solidFill>
                  <a:prstClr val="white"/>
                </a:solidFill>
                <a:latin typeface="gobCL" panose="02000603050000020004"/>
              </a:rPr>
              <a:t>Comisión de Hacienda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CL" sz="2800" dirty="0">
                <a:solidFill>
                  <a:prstClr val="white"/>
                </a:solidFill>
                <a:latin typeface="gobCL" panose="02000603050000020004"/>
              </a:rPr>
              <a:t>Senado</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CL" sz="2000" dirty="0">
                <a:solidFill>
                  <a:prstClr val="white"/>
                </a:solidFill>
                <a:latin typeface="gobCL" panose="02000603050000020004"/>
              </a:rPr>
              <a:t>17</a:t>
            </a:r>
            <a:r>
              <a:rPr kumimoji="0" lang="es-CL" sz="2000" b="0" i="0" u="none" strike="noStrike" kern="1200" cap="none" spc="0" normalizeH="0" baseline="0" noProof="0" dirty="0">
                <a:ln>
                  <a:noFill/>
                </a:ln>
                <a:solidFill>
                  <a:prstClr val="white"/>
                </a:solidFill>
                <a:effectLst/>
                <a:uLnTx/>
                <a:uFillTx/>
                <a:latin typeface="gobCL" panose="02000603050000020004"/>
                <a:ea typeface="+mn-ea"/>
                <a:cs typeface="+mn-cs"/>
              </a:rPr>
              <a:t> de </a:t>
            </a:r>
            <a:r>
              <a:rPr lang="es-CL" sz="2000" dirty="0">
                <a:solidFill>
                  <a:prstClr val="white"/>
                </a:solidFill>
                <a:latin typeface="gobCL" panose="02000603050000020004"/>
              </a:rPr>
              <a:t>abril</a:t>
            </a:r>
            <a:r>
              <a:rPr kumimoji="0" lang="es-CL" sz="2000" b="0" i="0" u="none" strike="noStrike" kern="1200" cap="none" spc="0" normalizeH="0" baseline="0" noProof="0" dirty="0">
                <a:ln>
                  <a:noFill/>
                </a:ln>
                <a:solidFill>
                  <a:prstClr val="white"/>
                </a:solidFill>
                <a:effectLst/>
                <a:uLnTx/>
                <a:uFillTx/>
                <a:latin typeface="gobCL" panose="02000603050000020004"/>
                <a:ea typeface="+mn-ea"/>
                <a:cs typeface="+mn-cs"/>
              </a:rPr>
              <a:t> 2024</a:t>
            </a:r>
          </a:p>
        </p:txBody>
      </p:sp>
      <p:graphicFrame>
        <p:nvGraphicFramePr>
          <p:cNvPr id="14" name="Tabla 13">
            <a:extLst>
              <a:ext uri="{FF2B5EF4-FFF2-40B4-BE49-F238E27FC236}">
                <a16:creationId xmlns:a16="http://schemas.microsoft.com/office/drawing/2014/main" id="{8223476E-0B83-48D8-E629-EEE0005FB658}"/>
              </a:ext>
            </a:extLst>
          </p:cNvPr>
          <p:cNvGraphicFramePr>
            <a:graphicFrameLocks noGrp="1"/>
          </p:cNvGraphicFramePr>
          <p:nvPr/>
        </p:nvGraphicFramePr>
        <p:xfrm>
          <a:off x="7547882" y="5769195"/>
          <a:ext cx="4463143" cy="741680"/>
        </p:xfrm>
        <a:graphic>
          <a:graphicData uri="http://schemas.openxmlformats.org/drawingml/2006/table">
            <a:tbl>
              <a:tblPr firstRow="1" bandRow="1">
                <a:tableStyleId>{5C22544A-7EE6-4342-B048-85BDC9FD1C3A}</a:tableStyleId>
              </a:tblPr>
              <a:tblGrid>
                <a:gridCol w="1479607">
                  <a:extLst>
                    <a:ext uri="{9D8B030D-6E8A-4147-A177-3AD203B41FA5}">
                      <a16:colId xmlns:a16="http://schemas.microsoft.com/office/drawing/2014/main" val="275689397"/>
                    </a:ext>
                  </a:extLst>
                </a:gridCol>
                <a:gridCol w="2983536">
                  <a:extLst>
                    <a:ext uri="{9D8B030D-6E8A-4147-A177-3AD203B41FA5}">
                      <a16:colId xmlns:a16="http://schemas.microsoft.com/office/drawing/2014/main" val="1725495377"/>
                    </a:ext>
                  </a:extLst>
                </a:gridCol>
              </a:tblGrid>
              <a:tr h="741680">
                <a:tc>
                  <a:txBody>
                    <a:bodyPr/>
                    <a:lstStyle/>
                    <a:p>
                      <a:pPr algn="l"/>
                      <a:r>
                        <a:rPr kumimoji="0" lang="en-US" sz="1800" b="0" i="0" u="none" strike="noStrike" kern="0" cap="none" spc="0" normalizeH="0" baseline="0" noProof="0">
                          <a:ln>
                            <a:noFill/>
                          </a:ln>
                          <a:solidFill>
                            <a:schemeClr val="bg1"/>
                          </a:solidFill>
                          <a:effectLst/>
                          <a:uLnTx/>
                          <a:uFillTx/>
                          <a:latin typeface="+mn-lt"/>
                          <a:sym typeface="Helvetica Neue Light"/>
                        </a:rPr>
                        <a:t>Mario Marcel</a:t>
                      </a:r>
                      <a:endParaRPr lang="es-ES">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a:ln>
                            <a:noFill/>
                          </a:ln>
                          <a:solidFill>
                            <a:schemeClr val="bg1"/>
                          </a:solidFill>
                          <a:effectLst/>
                          <a:uLnTx/>
                          <a:uFillTx/>
                          <a:latin typeface="+mn-lt"/>
                          <a:sym typeface="Helvetica Neue Light"/>
                        </a:rPr>
                        <a:t>Ministro de Hacienda</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057761"/>
                  </a:ext>
                </a:extLst>
              </a:tr>
            </a:tbl>
          </a:graphicData>
        </a:graphic>
      </p:graphicFrame>
    </p:spTree>
    <p:extLst>
      <p:ext uri="{BB962C8B-B14F-4D97-AF65-F5344CB8AC3E}">
        <p14:creationId xmlns:p14="http://schemas.microsoft.com/office/powerpoint/2010/main" val="38844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Google Shape;205;p36">
            <a:extLst>
              <a:ext uri="{FF2B5EF4-FFF2-40B4-BE49-F238E27FC236}">
                <a16:creationId xmlns:a16="http://schemas.microsoft.com/office/drawing/2014/main" id="{F5EA6FE8-7779-EED8-ED42-6377A00F76A6}"/>
              </a:ext>
            </a:extLst>
          </p:cNvPr>
          <p:cNvSpPr/>
          <p:nvPr/>
        </p:nvSpPr>
        <p:spPr>
          <a:xfrm>
            <a:off x="611499" y="273495"/>
            <a:ext cx="11129557" cy="124392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graphicFrame>
        <p:nvGraphicFramePr>
          <p:cNvPr id="5" name="Gráfico 4">
            <a:extLst>
              <a:ext uri="{FF2B5EF4-FFF2-40B4-BE49-F238E27FC236}">
                <a16:creationId xmlns:a16="http://schemas.microsoft.com/office/drawing/2014/main" id="{FB0D9DBE-CBD3-485F-BCF7-D163B729B30B}"/>
              </a:ext>
            </a:extLst>
          </p:cNvPr>
          <p:cNvGraphicFramePr>
            <a:graphicFrameLocks/>
          </p:cNvGraphicFramePr>
          <p:nvPr>
            <p:extLst>
              <p:ext uri="{D42A27DB-BD31-4B8C-83A1-F6EECF244321}">
                <p14:modId xmlns:p14="http://schemas.microsoft.com/office/powerpoint/2010/main" val="1818701026"/>
              </p:ext>
            </p:extLst>
          </p:nvPr>
        </p:nvGraphicFramePr>
        <p:xfrm>
          <a:off x="861202" y="2095101"/>
          <a:ext cx="10570027" cy="3920705"/>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66ADB1C4-61D9-DE92-C725-344C62BE12FC}"/>
              </a:ext>
            </a:extLst>
          </p:cNvPr>
          <p:cNvSpPr txBox="1"/>
          <p:nvPr/>
        </p:nvSpPr>
        <p:spPr>
          <a:xfrm>
            <a:off x="611499" y="276827"/>
            <a:ext cx="11129557" cy="1015663"/>
          </a:xfrm>
          <a:prstGeom prst="rect">
            <a:avLst/>
          </a:prstGeom>
          <a:noFill/>
        </p:spPr>
        <p:txBody>
          <a:bodyPr wrap="square" lIns="91440" tIns="45720" rIns="91440" bIns="45720" anchor="t">
            <a:spAutoFit/>
          </a:bodyPr>
          <a:lstStyle>
            <a:defPPr>
              <a:defRPr lang="es-CL"/>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4472C4">
                    <a:lumMod val="50000"/>
                  </a:srgbClr>
                </a:solidFill>
                <a:effectLst/>
                <a:uLnTx/>
                <a:uFillTx/>
                <a:latin typeface="gobCL" pitchFamily="50" charset="0"/>
              </a:defRPr>
            </a:lvl1pPr>
          </a:lstStyle>
          <a:p>
            <a:r>
              <a:rPr lang="es-ES" sz="2000" dirty="0">
                <a:solidFill>
                  <a:srgbClr val="002060"/>
                </a:solidFill>
                <a:latin typeface="Rubik"/>
              </a:rPr>
              <a:t>Aun con un impulso al crecimiento y a la eficiencia estatal, las finanzas públicas exhiben un alto grado de estrechez para los próximos cinco años. Elevar el cumplimiento de las obligaciones tributarias puede contribuir significativamente a responder a las necesidades más apremiantes de la ciudadanía</a:t>
            </a:r>
          </a:p>
        </p:txBody>
      </p:sp>
      <p:sp>
        <p:nvSpPr>
          <p:cNvPr id="7" name="CuadroTexto 6">
            <a:extLst>
              <a:ext uri="{FF2B5EF4-FFF2-40B4-BE49-F238E27FC236}">
                <a16:creationId xmlns:a16="http://schemas.microsoft.com/office/drawing/2014/main" id="{62BDB601-2682-1B4A-3D28-FA75CE2073E4}"/>
              </a:ext>
            </a:extLst>
          </p:cNvPr>
          <p:cNvSpPr txBox="1"/>
          <p:nvPr/>
        </p:nvSpPr>
        <p:spPr>
          <a:xfrm>
            <a:off x="857921" y="6021455"/>
            <a:ext cx="10722580" cy="35973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gobCL" panose="02000603050000020004"/>
                <a:ea typeface="+mn-ea"/>
                <a:cs typeface="+mn-cs"/>
              </a:rPr>
              <a:t>Nota: </a:t>
            </a:r>
            <a:r>
              <a:rPr kumimoji="0" lang="es-ES" sz="1000" b="0" i="0" u="none" strike="noStrike" kern="1200" cap="none" spc="0" normalizeH="0" baseline="0" noProof="0">
                <a:ln>
                  <a:noFill/>
                </a:ln>
                <a:solidFill>
                  <a:prstClr val="black"/>
                </a:solidFill>
                <a:effectLst/>
                <a:uLnTx/>
                <a:uFillTx/>
                <a:latin typeface="gobCL" panose="02000603050000020004"/>
                <a:ea typeface="+mn-ea"/>
                <a:cs typeface="+mn-cs"/>
              </a:rPr>
              <a:t>Se consideran PIB del Escenario B del Comité de expertos </a:t>
            </a:r>
          </a:p>
        </p:txBody>
      </p:sp>
      <p:sp>
        <p:nvSpPr>
          <p:cNvPr id="3" name="Marcador de número de diapositiva 17">
            <a:extLst>
              <a:ext uri="{FF2B5EF4-FFF2-40B4-BE49-F238E27FC236}">
                <a16:creationId xmlns:a16="http://schemas.microsoft.com/office/drawing/2014/main" id="{DBD5C34A-27DA-03A2-BAFA-CD24C24AEFE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759C-2560-F24D-A6A9-421A209211EF}" type="slidenum">
              <a:rPr kumimoji="0" lang="es-CL" sz="1050" b="0" i="0" u="none" strike="noStrike" kern="1200" cap="none" spc="0" normalizeH="0" baseline="0" noProof="0" smtClean="0">
                <a:ln>
                  <a:noFill/>
                </a:ln>
                <a:solidFill>
                  <a:prstClr val="black">
                    <a:tint val="75000"/>
                  </a:prstClr>
                </a:solidFill>
                <a:effectLst/>
                <a:uLnTx/>
                <a:uFillTx/>
                <a:latin typeface="gobCL"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050" b="0" i="0" u="none" strike="noStrike" kern="1200" cap="none" spc="0" normalizeH="0" baseline="0" noProof="0">
              <a:ln>
                <a:noFill/>
              </a:ln>
              <a:solidFill>
                <a:prstClr val="black">
                  <a:tint val="75000"/>
                </a:prstClr>
              </a:solidFill>
              <a:effectLst/>
              <a:uLnTx/>
              <a:uFillTx/>
              <a:latin typeface="gobCL" pitchFamily="50" charset="0"/>
              <a:ea typeface="+mn-ea"/>
              <a:cs typeface="+mn-cs"/>
            </a:endParaRPr>
          </a:p>
        </p:txBody>
      </p:sp>
      <p:sp>
        <p:nvSpPr>
          <p:cNvPr id="4" name="CuadroTexto 3">
            <a:extLst>
              <a:ext uri="{FF2B5EF4-FFF2-40B4-BE49-F238E27FC236}">
                <a16:creationId xmlns:a16="http://schemas.microsoft.com/office/drawing/2014/main" id="{018C75A4-81EB-08E0-9C90-6D496F519740}"/>
              </a:ext>
            </a:extLst>
          </p:cNvPr>
          <p:cNvSpPr txBox="1"/>
          <p:nvPr/>
        </p:nvSpPr>
        <p:spPr>
          <a:xfrm>
            <a:off x="3206254" y="1709981"/>
            <a:ext cx="5606473" cy="646331"/>
          </a:xfrm>
          <a:prstGeom prst="rect">
            <a:avLst/>
          </a:prstGeom>
          <a:noFill/>
        </p:spPr>
        <p:txBody>
          <a:bodyPr wrap="square" rtlCol="0">
            <a:spAutoFit/>
          </a:bodyPr>
          <a:lstStyle/>
          <a:p>
            <a:pPr algn="ctr"/>
            <a:r>
              <a:rPr lang="es-CL" b="1">
                <a:latin typeface="gobCL" pitchFamily="50" charset="0"/>
              </a:rPr>
              <a:t>Necesidades de financiamiento</a:t>
            </a:r>
            <a:br>
              <a:rPr lang="es-CL" b="1">
                <a:latin typeface="gobCL" pitchFamily="50" charset="0"/>
              </a:rPr>
            </a:br>
            <a:r>
              <a:rPr lang="es-CL">
                <a:latin typeface="gobCL" pitchFamily="50" charset="0"/>
              </a:rPr>
              <a:t>(% del PIB)</a:t>
            </a:r>
            <a:endParaRPr lang="es-CL" b="1">
              <a:latin typeface="gobCL" pitchFamily="50" charset="0"/>
            </a:endParaRPr>
          </a:p>
        </p:txBody>
      </p:sp>
    </p:spTree>
    <p:extLst>
      <p:ext uri="{BB962C8B-B14F-4D97-AF65-F5344CB8AC3E}">
        <p14:creationId xmlns:p14="http://schemas.microsoft.com/office/powerpoint/2010/main" val="2508281445"/>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04"/>
        <p:cNvGrpSpPr/>
        <p:nvPr/>
      </p:nvGrpSpPr>
      <p:grpSpPr>
        <a:xfrm>
          <a:off x="0" y="0"/>
          <a:ext cx="0" cy="0"/>
          <a:chOff x="0" y="0"/>
          <a:chExt cx="0" cy="0"/>
        </a:xfrm>
      </p:grpSpPr>
      <p:sp>
        <p:nvSpPr>
          <p:cNvPr id="405" name="Google Shape;405;p49"/>
          <p:cNvSpPr txBox="1"/>
          <p:nvPr/>
        </p:nvSpPr>
        <p:spPr>
          <a:xfrm>
            <a:off x="239453" y="2091833"/>
            <a:ext cx="8123031" cy="4489552"/>
          </a:xfrm>
          <a:prstGeom prst="rect">
            <a:avLst/>
          </a:prstGeom>
          <a:noFill/>
          <a:ln>
            <a:noFill/>
          </a:ln>
        </p:spPr>
        <p:txBody>
          <a:bodyPr spcFirstLastPara="1" wrap="square" lIns="121900" tIns="60933" rIns="121900" bIns="60933" anchor="t" anchorCtr="0">
            <a:normAutofit/>
          </a:bodyPr>
          <a:lstStyle/>
          <a:p>
            <a:pPr marL="310515" indent="-285750">
              <a:lnSpc>
                <a:spcPct val="90000"/>
              </a:lnSpc>
              <a:buClr>
                <a:srgbClr val="002060"/>
              </a:buClr>
              <a:buSzPts val="1500"/>
              <a:buFont typeface="Arial" panose="020B0604020202020204" pitchFamily="34" charset="0"/>
              <a:buChar char="•"/>
            </a:pPr>
            <a:r>
              <a:rPr lang="es-ES" dirty="0">
                <a:solidFill>
                  <a:srgbClr val="002060"/>
                </a:solidFill>
                <a:latin typeface="Rubik"/>
              </a:rPr>
              <a:t>Permitirá financiar los dos compromisos más apremiantes de gasto</a:t>
            </a:r>
          </a:p>
          <a:p>
            <a:pPr marL="310515" indent="-285750">
              <a:lnSpc>
                <a:spcPct val="90000"/>
              </a:lnSpc>
              <a:buClr>
                <a:srgbClr val="002060"/>
              </a:buClr>
              <a:buSzPts val="1500"/>
              <a:buFont typeface="Arial" panose="020B0604020202020204" pitchFamily="34" charset="0"/>
              <a:buChar char="•"/>
            </a:pPr>
            <a:endParaRPr lang="es-ES" sz="2000" dirty="0">
              <a:solidFill>
                <a:srgbClr val="002060"/>
              </a:solidFill>
              <a:latin typeface="Calibri"/>
              <a:ea typeface="Rubik"/>
              <a:cs typeface="Rubik"/>
            </a:endParaRPr>
          </a:p>
          <a:p>
            <a:pPr marL="628650" indent="-266700">
              <a:lnSpc>
                <a:spcPct val="90000"/>
              </a:lnSpc>
              <a:buClr>
                <a:srgbClr val="002060"/>
              </a:buClr>
              <a:buSzPts val="1500"/>
              <a:buFont typeface="+mj-lt"/>
              <a:buAutoNum type="alphaLcParenR"/>
            </a:pPr>
            <a:r>
              <a:rPr lang="es-ES" dirty="0">
                <a:solidFill>
                  <a:srgbClr val="002060"/>
                </a:solidFill>
                <a:latin typeface="Rubik"/>
                <a:sym typeface="Rubik"/>
              </a:rPr>
              <a:t>Aumento de la PGU y otras obligaciones fiscales en la reforma previsional</a:t>
            </a:r>
            <a:endParaRPr lang="es-ES" dirty="0">
              <a:solidFill>
                <a:srgbClr val="002060"/>
              </a:solidFill>
              <a:latin typeface="Rubik"/>
            </a:endParaRPr>
          </a:p>
          <a:p>
            <a:pPr marL="628650" indent="-266700">
              <a:lnSpc>
                <a:spcPct val="90000"/>
              </a:lnSpc>
              <a:buClr>
                <a:srgbClr val="002060"/>
              </a:buClr>
              <a:buSzPts val="1500"/>
              <a:buFont typeface="+mj-lt"/>
              <a:buAutoNum type="alphaLcParenR"/>
            </a:pPr>
            <a:r>
              <a:rPr lang="es-ES" dirty="0">
                <a:solidFill>
                  <a:srgbClr val="002060"/>
                </a:solidFill>
                <a:latin typeface="Rubik"/>
                <a:sym typeface="Rubik"/>
              </a:rPr>
              <a:t>Aumento de la inversión pública en seguridad ciudadana y justicia, para completar un incremento de 40% respecto de 2022</a:t>
            </a:r>
            <a:endParaRPr lang="es-ES" dirty="0">
              <a:solidFill>
                <a:srgbClr val="002060"/>
              </a:solidFill>
              <a:latin typeface="Rubik"/>
            </a:endParaRPr>
          </a:p>
          <a:p>
            <a:pPr marL="608965" lvl="1">
              <a:lnSpc>
                <a:spcPct val="90000"/>
              </a:lnSpc>
            </a:pPr>
            <a:endParaRPr lang="es-ES" sz="2000" dirty="0">
              <a:solidFill>
                <a:srgbClr val="002060"/>
              </a:solidFill>
              <a:latin typeface="Calibri"/>
              <a:ea typeface="Rubik"/>
              <a:cs typeface="Rubik"/>
            </a:endParaRPr>
          </a:p>
          <a:p>
            <a:pPr marL="310515" lvl="1" indent="-285750">
              <a:lnSpc>
                <a:spcPct val="90000"/>
              </a:lnSpc>
              <a:buClr>
                <a:srgbClr val="002060"/>
              </a:buClr>
              <a:buSzPts val="1500"/>
              <a:buFont typeface="Arial" panose="020B0604020202020204" pitchFamily="34" charset="0"/>
              <a:buChar char="•"/>
            </a:pPr>
            <a:r>
              <a:rPr lang="es-ES" dirty="0">
                <a:solidFill>
                  <a:srgbClr val="002060"/>
                </a:solidFill>
                <a:latin typeface="Rubik"/>
                <a:sym typeface="Rubik Medium"/>
              </a:rPr>
              <a:t>Los primeros 7 años del horizonte que considera el Pacto Fiscal, los ingresos asociados al cumplimiento de las obligaciones son los responsables de generar la mayor parte del  espacio fiscal.</a:t>
            </a:r>
            <a:endParaRPr lang="es-ES" dirty="0">
              <a:solidFill>
                <a:srgbClr val="002060"/>
              </a:solidFill>
              <a:latin typeface="Rubik"/>
            </a:endParaRPr>
          </a:p>
          <a:p>
            <a:pPr marL="310515" lvl="1" indent="-285750">
              <a:lnSpc>
                <a:spcPct val="90000"/>
              </a:lnSpc>
              <a:buClr>
                <a:srgbClr val="002060"/>
              </a:buClr>
              <a:buSzPts val="1500"/>
              <a:buFont typeface="Arial" panose="020B0604020202020204" pitchFamily="34" charset="0"/>
              <a:buChar char="•"/>
            </a:pPr>
            <a:endParaRPr lang="es-ES" dirty="0">
              <a:solidFill>
                <a:srgbClr val="002060"/>
              </a:solidFill>
              <a:latin typeface="Rubik"/>
            </a:endParaRPr>
          </a:p>
          <a:p>
            <a:pPr marL="310515" lvl="1" indent="-285750">
              <a:lnSpc>
                <a:spcPct val="90000"/>
              </a:lnSpc>
              <a:buClr>
                <a:srgbClr val="002060"/>
              </a:buClr>
              <a:buSzPts val="1500"/>
              <a:buFont typeface="Arial" panose="020B0604020202020204" pitchFamily="34" charset="0"/>
              <a:buChar char="•"/>
            </a:pPr>
            <a:r>
              <a:rPr lang="es-ES" dirty="0">
                <a:solidFill>
                  <a:srgbClr val="002060"/>
                </a:solidFill>
                <a:latin typeface="Rubik"/>
                <a:sym typeface="Rubik Medium"/>
              </a:rPr>
              <a:t>Junto con los proyectos de Inteligencia Económica y Registro de Beneficiarios Finales, contribuirá al combate contra el crimen organizado, el comercio informal, a fomentar la libre competencia y fortalecer el principio de igualdad ante la ley.</a:t>
            </a:r>
          </a:p>
          <a:p>
            <a:pPr marL="24765" lvl="1">
              <a:lnSpc>
                <a:spcPct val="90000"/>
              </a:lnSpc>
              <a:buClr>
                <a:srgbClr val="002060"/>
              </a:buClr>
              <a:buSzPts val="1500"/>
            </a:pPr>
            <a:endParaRPr lang="es-ES" dirty="0">
              <a:solidFill>
                <a:srgbClr val="002060"/>
              </a:solidFill>
              <a:latin typeface="Rubik"/>
              <a:sym typeface="Rubik Medium"/>
            </a:endParaRPr>
          </a:p>
          <a:p>
            <a:pPr marL="310515" lvl="1" indent="-285750">
              <a:lnSpc>
                <a:spcPct val="90000"/>
              </a:lnSpc>
              <a:buClr>
                <a:srgbClr val="002060"/>
              </a:buClr>
              <a:buSzPts val="1500"/>
              <a:buFont typeface="Arial" panose="020B0604020202020204" pitchFamily="34" charset="0"/>
              <a:buChar char="•"/>
            </a:pPr>
            <a:r>
              <a:rPr lang="es-ES" dirty="0">
                <a:solidFill>
                  <a:srgbClr val="002060"/>
                </a:solidFill>
                <a:latin typeface="Rubik"/>
                <a:sym typeface="Rubik Medium"/>
              </a:rPr>
              <a:t>Reducir la brecha de cumplimiento tributario reduce la necesidad de reformas que amplíen la base o incrementen tasas de impuestos para elevar la recaudación.</a:t>
            </a:r>
            <a:endParaRPr lang="es-ES" sz="1467" dirty="0">
              <a:solidFill>
                <a:schemeClr val="lt1"/>
              </a:solidFill>
              <a:latin typeface="Rubik"/>
              <a:ea typeface="Rubik"/>
              <a:cs typeface="Rubik"/>
            </a:endParaRPr>
          </a:p>
        </p:txBody>
      </p:sp>
      <p:pic>
        <p:nvPicPr>
          <p:cNvPr id="406" name="Google Shape;406;p49"/>
          <p:cNvPicPr preferRelativeResize="0"/>
          <p:nvPr/>
        </p:nvPicPr>
        <p:blipFill>
          <a:blip r:embed="rId5">
            <a:alphaModFix/>
          </a:blip>
          <a:stretch>
            <a:fillRect/>
          </a:stretch>
        </p:blipFill>
        <p:spPr>
          <a:xfrm>
            <a:off x="8525934" y="148425"/>
            <a:ext cx="3528244" cy="6594284"/>
          </a:xfrm>
          <a:prstGeom prst="rect">
            <a:avLst/>
          </a:prstGeom>
          <a:noFill/>
          <a:ln>
            <a:noFill/>
          </a:ln>
        </p:spPr>
      </p:pic>
      <p:sp>
        <p:nvSpPr>
          <p:cNvPr id="408" name="Google Shape;408;p49"/>
          <p:cNvSpPr txBox="1"/>
          <p:nvPr/>
        </p:nvSpPr>
        <p:spPr>
          <a:xfrm>
            <a:off x="8775144" y="632963"/>
            <a:ext cx="3061200" cy="1600384"/>
          </a:xfrm>
          <a:prstGeom prst="rect">
            <a:avLst/>
          </a:prstGeom>
          <a:noFill/>
          <a:ln>
            <a:noFill/>
          </a:ln>
        </p:spPr>
        <p:txBody>
          <a:bodyPr spcFirstLastPara="1" wrap="square" lIns="121900" tIns="60933" rIns="121900" bIns="60933" anchor="t" anchorCtr="0">
            <a:spAutoFit/>
          </a:bodyPr>
          <a:lstStyle/>
          <a:p>
            <a:pPr algn="ctr"/>
            <a:r>
              <a:rPr lang="es-ES" sz="2400" b="1">
                <a:solidFill>
                  <a:srgbClr val="002060"/>
                </a:solidFill>
                <a:latin typeface="Calibri"/>
                <a:ea typeface="Calibri"/>
                <a:cs typeface="Calibri"/>
                <a:sym typeface="Calibri"/>
              </a:rPr>
              <a:t>Recaudación Pacto Fiscal</a:t>
            </a:r>
            <a:endParaRPr lang="es-ES" sz="1333">
              <a:solidFill>
                <a:srgbClr val="002060"/>
              </a:solidFill>
            </a:endParaRPr>
          </a:p>
          <a:p>
            <a:pPr algn="ctr"/>
            <a:r>
              <a:rPr lang="es-ES" sz="2400">
                <a:solidFill>
                  <a:srgbClr val="002060"/>
                </a:solidFill>
                <a:latin typeface="Calibri"/>
                <a:ea typeface="Calibri"/>
                <a:cs typeface="Calibri"/>
                <a:sym typeface="Calibri"/>
              </a:rPr>
              <a:t>(% de recaudación total)</a:t>
            </a:r>
            <a:endParaRPr lang="es-ES" sz="1333">
              <a:solidFill>
                <a:srgbClr val="002060"/>
              </a:solidFill>
            </a:endParaRPr>
          </a:p>
        </p:txBody>
      </p:sp>
      <p:sp>
        <p:nvSpPr>
          <p:cNvPr id="409" name="Google Shape;409;p49"/>
          <p:cNvSpPr/>
          <p:nvPr/>
        </p:nvSpPr>
        <p:spPr>
          <a:xfrm>
            <a:off x="422719" y="372138"/>
            <a:ext cx="7943160" cy="1435263"/>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410" name="Google Shape;410;p49"/>
          <p:cNvSpPr txBox="1"/>
          <p:nvPr/>
        </p:nvSpPr>
        <p:spPr>
          <a:xfrm>
            <a:off x="675347" y="372138"/>
            <a:ext cx="7580386" cy="1350972"/>
          </a:xfrm>
          <a:prstGeom prst="rect">
            <a:avLst/>
          </a:prstGeom>
          <a:noFill/>
          <a:ln>
            <a:noFill/>
          </a:ln>
        </p:spPr>
        <p:txBody>
          <a:bodyPr spcFirstLastPara="1" wrap="square" lIns="121900" tIns="60933" rIns="121900" bIns="60933" anchor="t" anchorCtr="0">
            <a:noAutofit/>
          </a:bodyPr>
          <a:lstStyle/>
          <a:p>
            <a:pPr>
              <a:lnSpc>
                <a:spcPct val="90000"/>
              </a:lnSpc>
              <a:buClr>
                <a:srgbClr val="000000"/>
              </a:buClr>
              <a:buSzPts val="4500"/>
            </a:pPr>
            <a:r>
              <a:rPr lang="es-419" sz="2000" b="1" dirty="0">
                <a:solidFill>
                  <a:srgbClr val="002060"/>
                </a:solidFill>
                <a:latin typeface="Rubik"/>
              </a:rPr>
              <a:t>La mejora en el cumplimiento de las obligaciones tributarias permitiría financiar más de la mitad de los compromisos de gasto del Pacto Fiscal con recursos provenientes de contribuyentes que están abusando del sistema o que están incumpliendo involuntariamente con sus responsabilidades</a:t>
            </a:r>
          </a:p>
        </p:txBody>
      </p:sp>
      <p:graphicFrame>
        <p:nvGraphicFramePr>
          <p:cNvPr id="2" name="Gráfico 1">
            <a:extLst>
              <a:ext uri="{FF2B5EF4-FFF2-40B4-BE49-F238E27FC236}">
                <a16:creationId xmlns:a16="http://schemas.microsoft.com/office/drawing/2014/main" id="{9D831B86-9BB0-5C54-3B43-B6798A2194FC}"/>
              </a:ext>
            </a:extLst>
          </p:cNvPr>
          <p:cNvGraphicFramePr>
            <a:graphicFrameLocks/>
          </p:cNvGraphicFramePr>
          <p:nvPr>
            <p:extLst>
              <p:ext uri="{D42A27DB-BD31-4B8C-83A1-F6EECF244321}">
                <p14:modId xmlns:p14="http://schemas.microsoft.com/office/powerpoint/2010/main" val="1768234987"/>
              </p:ext>
            </p:extLst>
          </p:nvPr>
        </p:nvGraphicFramePr>
        <p:xfrm>
          <a:off x="8580318" y="2433588"/>
          <a:ext cx="3419475" cy="3043238"/>
        </p:xfrm>
        <a:graphic>
          <a:graphicData uri="http://schemas.openxmlformats.org/drawingml/2006/chart">
            <c:chart xmlns:c="http://schemas.openxmlformats.org/drawingml/2006/chart" xmlns:r="http://schemas.openxmlformats.org/officeDocument/2006/relationships" r:id="rId6"/>
          </a:graphicData>
        </a:graphic>
      </p:graphicFrame>
    </p:spTree>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
        <p:cNvGrpSpPr/>
        <p:nvPr/>
      </p:nvGrpSpPr>
      <p:grpSpPr>
        <a:xfrm>
          <a:off x="0" y="0"/>
          <a:ext cx="0" cy="0"/>
          <a:chOff x="0" y="0"/>
          <a:chExt cx="0" cy="0"/>
        </a:xfrm>
      </p:grpSpPr>
      <p:sp>
        <p:nvSpPr>
          <p:cNvPr id="7" name="Google Shape;205;p36">
            <a:extLst>
              <a:ext uri="{FF2B5EF4-FFF2-40B4-BE49-F238E27FC236}">
                <a16:creationId xmlns:a16="http://schemas.microsoft.com/office/drawing/2014/main" id="{297476B6-74E9-F403-3026-F251244BB26B}"/>
              </a:ext>
            </a:extLst>
          </p:cNvPr>
          <p:cNvSpPr/>
          <p:nvPr/>
        </p:nvSpPr>
        <p:spPr>
          <a:xfrm>
            <a:off x="729703" y="437563"/>
            <a:ext cx="10732593" cy="111986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BB8AB5C7-0FB1-940A-5CCF-12F2D02FC9A0}"/>
              </a:ext>
            </a:extLst>
          </p:cNvPr>
          <p:cNvSpPr>
            <a:spLocks noGrp="1"/>
          </p:cNvSpPr>
          <p:nvPr>
            <p:ph type="title"/>
          </p:nvPr>
        </p:nvSpPr>
        <p:spPr>
          <a:xfrm>
            <a:off x="821267" y="538698"/>
            <a:ext cx="10565265" cy="960090"/>
          </a:xfrm>
        </p:spPr>
        <p:txBody>
          <a:bodyPr spcFirstLastPara="1" wrap="square" lIns="68575" tIns="34275" rIns="68575" bIns="34275" anchor="b" anchorCtr="0">
            <a:noAutofit/>
          </a:bodyPr>
          <a:lstStyle/>
          <a:p>
            <a:r>
              <a:rPr lang="es-ES_tradnl" sz="2200" b="1" dirty="0">
                <a:solidFill>
                  <a:srgbClr val="002060"/>
                </a:solidFill>
                <a:latin typeface="Rubik"/>
              </a:rPr>
              <a:t>Las propuestas del proyecto de cumplimiento de obligaciones tributarias son producto de un amplio proceso de consulta y análisis, con diferencias importantes respecto del anterior proyecto de reforma tributaria</a:t>
            </a:r>
            <a:endParaRPr lang="es-ES_tradnl" sz="2200" b="1">
              <a:solidFill>
                <a:srgbClr val="002060"/>
              </a:solidFill>
              <a:latin typeface="Rubik"/>
            </a:endParaRPr>
          </a:p>
        </p:txBody>
      </p:sp>
      <p:sp>
        <p:nvSpPr>
          <p:cNvPr id="3" name="Text Placeholder 2">
            <a:extLst>
              <a:ext uri="{FF2B5EF4-FFF2-40B4-BE49-F238E27FC236}">
                <a16:creationId xmlns:a16="http://schemas.microsoft.com/office/drawing/2014/main" id="{55957364-1D72-A79D-6ECC-A46A1300F9B4}"/>
              </a:ext>
            </a:extLst>
          </p:cNvPr>
          <p:cNvSpPr>
            <a:spLocks noGrp="1"/>
          </p:cNvSpPr>
          <p:nvPr>
            <p:ph type="body" idx="1"/>
          </p:nvPr>
        </p:nvSpPr>
        <p:spPr>
          <a:xfrm>
            <a:off x="729703" y="1728313"/>
            <a:ext cx="5857568" cy="2065355"/>
          </a:xfrm>
        </p:spPr>
        <p:txBody>
          <a:bodyPr>
            <a:normAutofit fontScale="92500"/>
          </a:bodyPr>
          <a:lstStyle/>
          <a:p>
            <a:pPr marL="447675" indent="-355600">
              <a:buChar char="•"/>
            </a:pPr>
            <a:r>
              <a:rPr lang="es-ES_tradnl" sz="2200" dirty="0">
                <a:solidFill>
                  <a:srgbClr val="002060"/>
                </a:solidFill>
                <a:latin typeface="Rubik"/>
              </a:rPr>
              <a:t>Experiencia acumulada por servicios fiscalizadores</a:t>
            </a:r>
          </a:p>
          <a:p>
            <a:pPr marL="447675" indent="-355600">
              <a:buChar char="•"/>
            </a:pPr>
            <a:r>
              <a:rPr lang="es-ES_tradnl" sz="2200" dirty="0">
                <a:solidFill>
                  <a:srgbClr val="002060"/>
                </a:solidFill>
                <a:latin typeface="Rubik"/>
              </a:rPr>
              <a:t>Discusión legislativa del anterior proyecto de reforma tributaria</a:t>
            </a:r>
          </a:p>
          <a:p>
            <a:pPr marL="447675" indent="-355600">
              <a:buChar char="•"/>
            </a:pPr>
            <a:r>
              <a:rPr lang="es-ES_tradnl" sz="2200" dirty="0">
                <a:solidFill>
                  <a:srgbClr val="002060"/>
                </a:solidFill>
                <a:latin typeface="Rubik"/>
              </a:rPr>
              <a:t>Revisión de experiencias internacionales</a:t>
            </a:r>
          </a:p>
          <a:p>
            <a:pPr marL="447675" indent="-355600">
              <a:buChar char="•"/>
            </a:pPr>
            <a:r>
              <a:rPr lang="es-ES_tradnl" sz="2200" dirty="0">
                <a:solidFill>
                  <a:srgbClr val="002060"/>
                </a:solidFill>
                <a:latin typeface="Rubik"/>
              </a:rPr>
              <a:t>Debate en mesa de Pacto Fiscal</a:t>
            </a:r>
          </a:p>
        </p:txBody>
      </p:sp>
      <p:sp>
        <p:nvSpPr>
          <p:cNvPr id="6" name="TextBox 5">
            <a:extLst>
              <a:ext uri="{FF2B5EF4-FFF2-40B4-BE49-F238E27FC236}">
                <a16:creationId xmlns:a16="http://schemas.microsoft.com/office/drawing/2014/main" id="{93E0D81C-E197-DC0D-D977-4874F6FFF4A9}"/>
              </a:ext>
            </a:extLst>
          </p:cNvPr>
          <p:cNvSpPr txBox="1"/>
          <p:nvPr/>
        </p:nvSpPr>
        <p:spPr>
          <a:xfrm>
            <a:off x="6784629" y="4555724"/>
            <a:ext cx="4601903" cy="101566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2000" dirty="0">
                <a:solidFill>
                  <a:srgbClr val="002060"/>
                </a:solidFill>
                <a:latin typeface="Rubik"/>
                <a:cs typeface="Calibri"/>
                <a:sym typeface="Calibri"/>
              </a:rPr>
              <a:t>El actual proyecto difiere del proyecto de reforma tributaria de 2022 en su enfoque, alcance y contenidos específicos</a:t>
            </a:r>
          </a:p>
        </p:txBody>
      </p:sp>
      <p:sp>
        <p:nvSpPr>
          <p:cNvPr id="9" name="Oval 8">
            <a:extLst>
              <a:ext uri="{FF2B5EF4-FFF2-40B4-BE49-F238E27FC236}">
                <a16:creationId xmlns:a16="http://schemas.microsoft.com/office/drawing/2014/main" id="{7F7C79AE-AA3B-11C3-EDD0-212785F0A267}"/>
              </a:ext>
            </a:extLst>
          </p:cNvPr>
          <p:cNvSpPr/>
          <p:nvPr/>
        </p:nvSpPr>
        <p:spPr>
          <a:xfrm>
            <a:off x="2749447" y="3903133"/>
            <a:ext cx="3752953" cy="2416169"/>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b="1" dirty="0">
                <a:solidFill>
                  <a:srgbClr val="002060"/>
                </a:solidFill>
                <a:latin typeface="Rubik"/>
                <a:cs typeface="Calibri"/>
                <a:sym typeface="Calibri"/>
              </a:rPr>
              <a:t>PDL Cumplimiento </a:t>
            </a:r>
          </a:p>
          <a:p>
            <a:pPr marL="363537" algn="ctr"/>
            <a:endParaRPr lang="es-ES_tradnl" sz="800" dirty="0">
              <a:solidFill>
                <a:srgbClr val="002060"/>
              </a:solidFill>
              <a:latin typeface="Rubik"/>
              <a:cs typeface="Calibri"/>
              <a:sym typeface="Calibri"/>
            </a:endParaRPr>
          </a:p>
          <a:p>
            <a:pPr marL="649287" indent="-285750">
              <a:buFont typeface="Arial" panose="020B0604020202020204" pitchFamily="34" charset="0"/>
              <a:buChar char="•"/>
            </a:pPr>
            <a:r>
              <a:rPr lang="es-ES_tradnl" sz="1600" dirty="0">
                <a:solidFill>
                  <a:srgbClr val="002060"/>
                </a:solidFill>
                <a:latin typeface="Rubik"/>
                <a:cs typeface="Calibri"/>
                <a:sym typeface="Calibri"/>
              </a:rPr>
              <a:t>27 medidas nueva</a:t>
            </a:r>
          </a:p>
          <a:p>
            <a:pPr marL="649287" indent="-285750">
              <a:buFont typeface="Arial" panose="020B0604020202020204" pitchFamily="34" charset="0"/>
              <a:buChar char="•"/>
            </a:pPr>
            <a:r>
              <a:rPr lang="es-ES_tradnl" sz="1600" dirty="0">
                <a:solidFill>
                  <a:srgbClr val="002060"/>
                </a:solidFill>
                <a:latin typeface="Rubik"/>
                <a:cs typeface="Calibri"/>
                <a:sym typeface="Calibri"/>
              </a:rPr>
              <a:t>15 medidas sustancialmente modificadas</a:t>
            </a:r>
          </a:p>
          <a:p>
            <a:pPr marL="649287" indent="-285750">
              <a:buFont typeface="Arial" panose="020B0604020202020204" pitchFamily="34" charset="0"/>
              <a:buChar char="•"/>
            </a:pPr>
            <a:r>
              <a:rPr lang="es-ES_tradnl" sz="1600" dirty="0">
                <a:solidFill>
                  <a:srgbClr val="002060"/>
                </a:solidFill>
                <a:latin typeface="Rubik"/>
                <a:cs typeface="Calibri"/>
                <a:sym typeface="Calibri"/>
              </a:rPr>
              <a:t>11 medidas levemente modificadas </a:t>
            </a:r>
          </a:p>
        </p:txBody>
      </p:sp>
      <p:sp>
        <p:nvSpPr>
          <p:cNvPr id="8" name="Oval 7">
            <a:extLst>
              <a:ext uri="{FF2B5EF4-FFF2-40B4-BE49-F238E27FC236}">
                <a16:creationId xmlns:a16="http://schemas.microsoft.com/office/drawing/2014/main" id="{2C01A089-AFC3-DF42-0AB3-2E34F9BF53C6}"/>
              </a:ext>
            </a:extLst>
          </p:cNvPr>
          <p:cNvSpPr/>
          <p:nvPr/>
        </p:nvSpPr>
        <p:spPr>
          <a:xfrm>
            <a:off x="805468" y="4395168"/>
            <a:ext cx="2568678" cy="162232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E6F07A57-E1C2-5290-B978-15014BF95355}"/>
              </a:ext>
            </a:extLst>
          </p:cNvPr>
          <p:cNvSpPr txBox="1"/>
          <p:nvPr/>
        </p:nvSpPr>
        <p:spPr>
          <a:xfrm>
            <a:off x="2782395" y="4973252"/>
            <a:ext cx="624698" cy="307777"/>
          </a:xfrm>
          <a:prstGeom prst="rect">
            <a:avLst/>
          </a:prstGeom>
          <a:noFill/>
        </p:spPr>
        <p:txBody>
          <a:bodyPr wrap="square" rtlCol="0">
            <a:spAutoFit/>
          </a:bodyPr>
          <a:lstStyle/>
          <a:p>
            <a:r>
              <a:rPr lang="es-ES_tradnl" sz="1400" dirty="0">
                <a:solidFill>
                  <a:srgbClr val="002060"/>
                </a:solidFill>
                <a:latin typeface="Rubik"/>
                <a:cs typeface="Calibri"/>
                <a:sym typeface="Calibri"/>
              </a:rPr>
              <a:t>16%</a:t>
            </a:r>
          </a:p>
        </p:txBody>
      </p:sp>
      <p:sp>
        <p:nvSpPr>
          <p:cNvPr id="11" name="CuadroTexto 10">
            <a:extLst>
              <a:ext uri="{FF2B5EF4-FFF2-40B4-BE49-F238E27FC236}">
                <a16:creationId xmlns:a16="http://schemas.microsoft.com/office/drawing/2014/main" id="{1B95DCED-7CB4-9932-2F84-0C951CE8017D}"/>
              </a:ext>
            </a:extLst>
          </p:cNvPr>
          <p:cNvSpPr txBox="1"/>
          <p:nvPr/>
        </p:nvSpPr>
        <p:spPr>
          <a:xfrm>
            <a:off x="1176051" y="4836997"/>
            <a:ext cx="1264160" cy="830997"/>
          </a:xfrm>
          <a:prstGeom prst="rect">
            <a:avLst/>
          </a:prstGeom>
          <a:noFill/>
        </p:spPr>
        <p:txBody>
          <a:bodyPr wrap="square" rtlCol="0">
            <a:spAutoFit/>
          </a:bodyPr>
          <a:lstStyle>
            <a:defPPr>
              <a:defRPr lang="es-CL"/>
            </a:defPPr>
            <a:lvl1pPr>
              <a:defRPr sz="1400">
                <a:solidFill>
                  <a:srgbClr val="002060"/>
                </a:solidFill>
                <a:latin typeface="Rubik"/>
                <a:cs typeface="Calibri"/>
              </a:defRPr>
            </a:lvl1pPr>
          </a:lstStyle>
          <a:p>
            <a:r>
              <a:rPr lang="es-ES_tradnl" sz="1600" b="1" dirty="0"/>
              <a:t>PDL 2022</a:t>
            </a:r>
          </a:p>
          <a:p>
            <a:r>
              <a:rPr lang="es-ES_tradnl" sz="1600" dirty="0"/>
              <a:t>42 medidas no incluidas</a:t>
            </a:r>
          </a:p>
        </p:txBody>
      </p:sp>
      <p:pic>
        <p:nvPicPr>
          <p:cNvPr id="12" name="Imagen 11">
            <a:extLst>
              <a:ext uri="{FF2B5EF4-FFF2-40B4-BE49-F238E27FC236}">
                <a16:creationId xmlns:a16="http://schemas.microsoft.com/office/drawing/2014/main" id="{5CDDF12C-9226-26D6-F163-5FE8D5A031BB}"/>
              </a:ext>
            </a:extLst>
          </p:cNvPr>
          <p:cNvPicPr>
            <a:picLocks noChangeAspect="1"/>
          </p:cNvPicPr>
          <p:nvPr/>
        </p:nvPicPr>
        <p:blipFill>
          <a:blip r:embed="rId5"/>
          <a:stretch>
            <a:fillRect/>
          </a:stretch>
        </p:blipFill>
        <p:spPr>
          <a:xfrm>
            <a:off x="6663472" y="1811672"/>
            <a:ext cx="4828669" cy="2583496"/>
          </a:xfrm>
          <a:prstGeom prst="rect">
            <a:avLst/>
          </a:prstGeom>
        </p:spPr>
      </p:pic>
    </p:spTree>
    <p:extLst>
      <p:ext uri="{BB962C8B-B14F-4D97-AF65-F5344CB8AC3E}">
        <p14:creationId xmlns:p14="http://schemas.microsoft.com/office/powerpoint/2010/main" val="3060247984"/>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265D8-A07F-E6B8-64F8-497046F7F8A3}"/>
            </a:ext>
          </a:extLst>
        </p:cNvPr>
        <p:cNvGrpSpPr/>
        <p:nvPr/>
      </p:nvGrpSpPr>
      <p:grpSpPr>
        <a:xfrm>
          <a:off x="0" y="0"/>
          <a:ext cx="0" cy="0"/>
          <a:chOff x="0" y="0"/>
          <a:chExt cx="0" cy="0"/>
        </a:xfrm>
      </p:grpSpPr>
      <p:sp>
        <p:nvSpPr>
          <p:cNvPr id="12" name="Título 1">
            <a:extLst>
              <a:ext uri="{FF2B5EF4-FFF2-40B4-BE49-F238E27FC236}">
                <a16:creationId xmlns:a16="http://schemas.microsoft.com/office/drawing/2014/main" id="{707FD4DA-1542-2D74-E13C-925CFF83880F}"/>
              </a:ext>
            </a:extLst>
          </p:cNvPr>
          <p:cNvSpPr txBox="1">
            <a:spLocks/>
          </p:cNvSpPr>
          <p:nvPr/>
        </p:nvSpPr>
        <p:spPr>
          <a:xfrm>
            <a:off x="1497220" y="2792002"/>
            <a:ext cx="9678256" cy="1273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000" b="1" i="0" u="none" strike="noStrike" kern="1200" cap="none" spc="0" normalizeH="0" baseline="0" noProof="0">
                <a:ln>
                  <a:noFill/>
                </a:ln>
                <a:solidFill>
                  <a:prstClr val="white"/>
                </a:solidFill>
                <a:effectLst/>
                <a:uLnTx/>
                <a:uFillTx/>
                <a:latin typeface="gobCL" panose="02000603050000020004"/>
                <a:ea typeface="+mj-ea"/>
                <a:cs typeface="+mj-cs"/>
              </a:rPr>
              <a:t>Contenido Proyecto de ley Cumplimiento de las Obligaciones Tributarias</a:t>
            </a:r>
          </a:p>
        </p:txBody>
      </p:sp>
    </p:spTree>
    <p:extLst>
      <p:ext uri="{BB962C8B-B14F-4D97-AF65-F5344CB8AC3E}">
        <p14:creationId xmlns:p14="http://schemas.microsoft.com/office/powerpoint/2010/main" val="395748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4" name="Google Shape;205;p36">
            <a:extLst>
              <a:ext uri="{FF2B5EF4-FFF2-40B4-BE49-F238E27FC236}">
                <a16:creationId xmlns:a16="http://schemas.microsoft.com/office/drawing/2014/main" id="{4FFFA881-5D63-5108-9EB9-3C12A3D68ADF}"/>
              </a:ext>
            </a:extLst>
          </p:cNvPr>
          <p:cNvSpPr/>
          <p:nvPr/>
        </p:nvSpPr>
        <p:spPr>
          <a:xfrm>
            <a:off x="787841" y="367493"/>
            <a:ext cx="10616318" cy="58300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graphicFrame>
        <p:nvGraphicFramePr>
          <p:cNvPr id="2" name="Diagrama 1">
            <a:extLst>
              <a:ext uri="{FF2B5EF4-FFF2-40B4-BE49-F238E27FC236}">
                <a16:creationId xmlns:a16="http://schemas.microsoft.com/office/drawing/2014/main" id="{494D73DE-9D10-05A7-CC4F-07836478949A}"/>
              </a:ext>
            </a:extLst>
          </p:cNvPr>
          <p:cNvGraphicFramePr/>
          <p:nvPr>
            <p:extLst>
              <p:ext uri="{D42A27DB-BD31-4B8C-83A1-F6EECF244321}">
                <p14:modId xmlns:p14="http://schemas.microsoft.com/office/powerpoint/2010/main" val="3604683882"/>
              </p:ext>
            </p:extLst>
          </p:nvPr>
        </p:nvGraphicFramePr>
        <p:xfrm>
          <a:off x="787841" y="1107465"/>
          <a:ext cx="5177610" cy="4752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D727559E-C500-1DE9-2FA4-85A7F5263B61}"/>
              </a:ext>
            </a:extLst>
          </p:cNvPr>
          <p:cNvSpPr txBox="1"/>
          <p:nvPr/>
        </p:nvSpPr>
        <p:spPr>
          <a:xfrm>
            <a:off x="787841" y="410658"/>
            <a:ext cx="10518334" cy="461665"/>
          </a:xfrm>
          <a:prstGeom prst="rect">
            <a:avLst/>
          </a:prstGeom>
          <a:noFill/>
        </p:spPr>
        <p:txBody>
          <a:bodyPr wrap="square" lIns="91440" tIns="45720" rIns="91440" bIns="45720" anchor="t">
            <a:spAutoFit/>
          </a:bodyPr>
          <a:lstStyle>
            <a:defPPr>
              <a:defRPr lang="es-CL"/>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4472C4">
                    <a:lumMod val="50000"/>
                  </a:srgbClr>
                </a:solidFill>
                <a:effectLst/>
                <a:uLnTx/>
                <a:uFillTx/>
                <a:latin typeface="gobCL" pitchFamily="50" charset="0"/>
              </a:defRPr>
            </a:lvl1pPr>
          </a:lstStyle>
          <a:p>
            <a:r>
              <a:rPr lang="es-MX">
                <a:solidFill>
                  <a:srgbClr val="002B82"/>
                </a:solidFill>
                <a:latin typeface="Rubik"/>
              </a:rPr>
              <a:t>7 </a:t>
            </a:r>
            <a:r>
              <a:rPr lang="es-MX" dirty="0">
                <a:solidFill>
                  <a:srgbClr val="002B82"/>
                </a:solidFill>
                <a:latin typeface="Rubik"/>
              </a:rPr>
              <a:t>Ejes del Proyecto de Ley de Cumplimiento de las Obligaciones Tributarias </a:t>
            </a:r>
          </a:p>
        </p:txBody>
      </p:sp>
      <p:sp>
        <p:nvSpPr>
          <p:cNvPr id="6" name="CuadroTexto 5">
            <a:extLst>
              <a:ext uri="{FF2B5EF4-FFF2-40B4-BE49-F238E27FC236}">
                <a16:creationId xmlns:a16="http://schemas.microsoft.com/office/drawing/2014/main" id="{BA15C96C-D152-B561-1A42-DCA780FC6A3E}"/>
              </a:ext>
            </a:extLst>
          </p:cNvPr>
          <p:cNvSpPr txBox="1"/>
          <p:nvPr/>
        </p:nvSpPr>
        <p:spPr>
          <a:xfrm>
            <a:off x="6226549" y="2343003"/>
            <a:ext cx="5177610" cy="1077218"/>
          </a:xfrm>
          <a:prstGeom prst="rect">
            <a:avLst/>
          </a:prstGeom>
          <a:noFill/>
          <a:ln>
            <a:solidFill>
              <a:schemeClr val="tx2">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sz="1400">
                <a:solidFill>
                  <a:srgbClr val="002060"/>
                </a:solidFill>
                <a:latin typeface="Rubik"/>
              </a:rPr>
              <a:t>Según datos del </a:t>
            </a:r>
            <a:r>
              <a:rPr lang="es-CL" sz="1400" dirty="0">
                <a:solidFill>
                  <a:srgbClr val="002060"/>
                </a:solidFill>
                <a:latin typeface="Rubik"/>
              </a:rPr>
              <a:t>INE </a:t>
            </a:r>
            <a:r>
              <a:rPr lang="es-CL" sz="1400">
                <a:solidFill>
                  <a:srgbClr val="002060"/>
                </a:solidFill>
                <a:latin typeface="Rubik"/>
              </a:rPr>
              <a:t>hay </a:t>
            </a:r>
            <a:r>
              <a:rPr lang="es-CL" sz="1400" dirty="0">
                <a:solidFill>
                  <a:srgbClr val="002060"/>
                </a:solidFill>
                <a:latin typeface="Rubik"/>
              </a:rPr>
              <a:t>cerca de 1.100.000 microemprendimientos sin inicio de actividades en el SII. </a:t>
            </a:r>
            <a:endParaRPr lang="es-CL" sz="1400">
              <a:solidFill>
                <a:srgbClr val="002060"/>
              </a:solidFill>
              <a:latin typeface="Rubik"/>
            </a:endParaRPr>
          </a:p>
          <a:p>
            <a:endParaRPr lang="es-CL" sz="800">
              <a:solidFill>
                <a:srgbClr val="002060"/>
              </a:solidFill>
              <a:latin typeface="Rubik"/>
            </a:endParaRPr>
          </a:p>
          <a:p>
            <a:r>
              <a:rPr lang="es-CL" sz="1400" dirty="0">
                <a:solidFill>
                  <a:srgbClr val="002060"/>
                </a:solidFill>
                <a:latin typeface="Rubik"/>
              </a:rPr>
              <a:t>Una de las barreras en el proceso de formalización es la falta de educación tributaria en estos segmentos (DEDECON, 2023).</a:t>
            </a:r>
            <a:endParaRPr lang="es-CL" sz="1400">
              <a:solidFill>
                <a:srgbClr val="002060"/>
              </a:solidFill>
              <a:latin typeface="Rubik"/>
            </a:endParaRPr>
          </a:p>
        </p:txBody>
      </p:sp>
      <p:sp>
        <p:nvSpPr>
          <p:cNvPr id="7" name="CuadroTexto 6">
            <a:extLst>
              <a:ext uri="{FF2B5EF4-FFF2-40B4-BE49-F238E27FC236}">
                <a16:creationId xmlns:a16="http://schemas.microsoft.com/office/drawing/2014/main" id="{8838B751-DE77-149A-7EDC-104BEB05C7EB}"/>
              </a:ext>
            </a:extLst>
          </p:cNvPr>
          <p:cNvSpPr txBox="1"/>
          <p:nvPr/>
        </p:nvSpPr>
        <p:spPr>
          <a:xfrm>
            <a:off x="6226549" y="1180400"/>
            <a:ext cx="5177610" cy="954107"/>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400" dirty="0">
                <a:solidFill>
                  <a:srgbClr val="002060"/>
                </a:solidFill>
                <a:latin typeface="Rubik"/>
              </a:rPr>
              <a:t>Las administraciones tributarias deben realizar de forma periódica en procesos de modernización para permitir un uso eficaz y eficiente del tiempo tanto para la administración como para el contribuyente. La digitalización de procesos es parte de este necesario avance.</a:t>
            </a:r>
            <a:endParaRPr lang="es-CL" sz="1400">
              <a:solidFill>
                <a:srgbClr val="002060"/>
              </a:solidFill>
              <a:latin typeface="Rubik"/>
            </a:endParaRPr>
          </a:p>
        </p:txBody>
      </p:sp>
      <p:sp>
        <p:nvSpPr>
          <p:cNvPr id="8" name="CuadroTexto 7">
            <a:extLst>
              <a:ext uri="{FF2B5EF4-FFF2-40B4-BE49-F238E27FC236}">
                <a16:creationId xmlns:a16="http://schemas.microsoft.com/office/drawing/2014/main" id="{DC37C557-A90A-AECC-5E27-02CE4B3BAF0A}"/>
              </a:ext>
            </a:extLst>
          </p:cNvPr>
          <p:cNvSpPr txBox="1"/>
          <p:nvPr/>
        </p:nvSpPr>
        <p:spPr>
          <a:xfrm>
            <a:off x="6226550" y="3587327"/>
            <a:ext cx="5177610" cy="2238976"/>
          </a:xfrm>
          <a:prstGeom prst="rect">
            <a:avLst/>
          </a:prstGeom>
          <a:no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177796"/>
            <a:r>
              <a:rPr lang="es-ES" sz="1400" dirty="0">
                <a:solidFill>
                  <a:srgbClr val="002060"/>
                </a:solidFill>
                <a:latin typeface="Rubik"/>
              </a:rPr>
              <a:t>La sofisticación de las economías ha llevado a nuevas formas de incumplir obligaciones tributarias. Esto genera también nuevos desafíos para las autoridades tributarias, quienes deben adquirir nuevas y mejores herramientas para enfrentar este problema. En este sentido la elusión y evasión una de las principales preocupaciones a nivel internacional</a:t>
            </a:r>
          </a:p>
          <a:p>
            <a:endParaRPr lang="es-ES" sz="1400" dirty="0">
              <a:solidFill>
                <a:srgbClr val="002B82"/>
              </a:solidFill>
              <a:latin typeface="Rubik"/>
            </a:endParaRPr>
          </a:p>
          <a:p>
            <a:pPr marL="447675" indent="-266700">
              <a:buFont typeface="Arial" panose="020B0604020202020204" pitchFamily="34" charset="0"/>
              <a:buChar char="•"/>
            </a:pPr>
            <a:r>
              <a:rPr lang="es-ES" sz="1400" dirty="0">
                <a:solidFill>
                  <a:srgbClr val="002060"/>
                </a:solidFill>
                <a:latin typeface="Rubik"/>
              </a:rPr>
              <a:t>Plan BEPS con 15 acciones </a:t>
            </a:r>
          </a:p>
          <a:p>
            <a:pPr marL="447675" indent="-266700">
              <a:buFont typeface="Arial" panose="020B0604020202020204" pitchFamily="34" charset="0"/>
              <a:buChar char="•"/>
            </a:pPr>
            <a:r>
              <a:rPr lang="es-ES" sz="1400" dirty="0">
                <a:solidFill>
                  <a:srgbClr val="002060"/>
                </a:solidFill>
                <a:latin typeface="Rubik"/>
              </a:rPr>
              <a:t>Las directivas de la UE en 2015</a:t>
            </a:r>
          </a:p>
          <a:p>
            <a:endParaRPr lang="es-ES" sz="1400" b="1" dirty="0">
              <a:solidFill>
                <a:srgbClr val="002B82"/>
              </a:solidFill>
              <a:latin typeface="Rubik"/>
            </a:endParaRPr>
          </a:p>
        </p:txBody>
      </p:sp>
    </p:spTree>
    <p:extLst>
      <p:ext uri="{BB962C8B-B14F-4D97-AF65-F5344CB8AC3E}">
        <p14:creationId xmlns:p14="http://schemas.microsoft.com/office/powerpoint/2010/main" val="4278478768"/>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a:extLst>
            <a:ext uri="{FF2B5EF4-FFF2-40B4-BE49-F238E27FC236}">
              <a16:creationId xmlns:a16="http://schemas.microsoft.com/office/drawing/2014/main" id="{AF0CAE2D-11BA-55FE-CA1D-AD8A3EB66315}"/>
            </a:ext>
          </a:extLst>
        </p:cNvPr>
        <p:cNvGrpSpPr/>
        <p:nvPr/>
      </p:nvGrpSpPr>
      <p:grpSpPr>
        <a:xfrm>
          <a:off x="0" y="0"/>
          <a:ext cx="0" cy="0"/>
          <a:chOff x="0" y="0"/>
          <a:chExt cx="0" cy="0"/>
        </a:xfrm>
      </p:grpSpPr>
      <p:sp>
        <p:nvSpPr>
          <p:cNvPr id="4" name="Google Shape;205;p36">
            <a:extLst>
              <a:ext uri="{FF2B5EF4-FFF2-40B4-BE49-F238E27FC236}">
                <a16:creationId xmlns:a16="http://schemas.microsoft.com/office/drawing/2014/main" id="{4C7EE55A-CC39-8EA9-ABE9-33BE11DD3C42}"/>
              </a:ext>
            </a:extLst>
          </p:cNvPr>
          <p:cNvSpPr/>
          <p:nvPr/>
        </p:nvSpPr>
        <p:spPr>
          <a:xfrm>
            <a:off x="809849" y="367493"/>
            <a:ext cx="10572302" cy="58300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graphicFrame>
        <p:nvGraphicFramePr>
          <p:cNvPr id="2" name="Diagrama 1">
            <a:extLst>
              <a:ext uri="{FF2B5EF4-FFF2-40B4-BE49-F238E27FC236}">
                <a16:creationId xmlns:a16="http://schemas.microsoft.com/office/drawing/2014/main" id="{F03C8371-3E56-A422-9995-A55A93B30CB8}"/>
              </a:ext>
            </a:extLst>
          </p:cNvPr>
          <p:cNvGraphicFramePr/>
          <p:nvPr>
            <p:extLst>
              <p:ext uri="{D42A27DB-BD31-4B8C-83A1-F6EECF244321}">
                <p14:modId xmlns:p14="http://schemas.microsoft.com/office/powerpoint/2010/main" val="3603738616"/>
              </p:ext>
            </p:extLst>
          </p:nvPr>
        </p:nvGraphicFramePr>
        <p:xfrm>
          <a:off x="809849" y="1345851"/>
          <a:ext cx="5310960" cy="4204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DCA81C4-BE7E-118B-FDD5-2D81F2630B63}"/>
              </a:ext>
            </a:extLst>
          </p:cNvPr>
          <p:cNvSpPr txBox="1"/>
          <p:nvPr/>
        </p:nvSpPr>
        <p:spPr>
          <a:xfrm>
            <a:off x="809849" y="410658"/>
            <a:ext cx="10572302" cy="461665"/>
          </a:xfrm>
          <a:prstGeom prst="rect">
            <a:avLst/>
          </a:prstGeom>
          <a:noFill/>
        </p:spPr>
        <p:txBody>
          <a:bodyPr wrap="square">
            <a:spAutoFit/>
          </a:bodyPr>
          <a:lstStyle>
            <a:defPPr>
              <a:defRPr lang="es-CL"/>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4472C4">
                    <a:lumMod val="50000"/>
                  </a:srgbClr>
                </a:solidFill>
                <a:effectLst/>
                <a:uLnTx/>
                <a:uFillTx/>
                <a:latin typeface="gobCL" pitchFamily="50" charset="0"/>
              </a:defRPr>
            </a:lvl1pPr>
          </a:lstStyle>
          <a:p>
            <a:r>
              <a:rPr lang="es-MX" dirty="0">
                <a:solidFill>
                  <a:srgbClr val="002B82"/>
                </a:solidFill>
                <a:latin typeface="Rubik"/>
              </a:rPr>
              <a:t>7 Ejes del Proyecto de Ley de Cumplimiento de las Obligaciones Tributarias </a:t>
            </a:r>
          </a:p>
        </p:txBody>
      </p:sp>
      <p:sp>
        <p:nvSpPr>
          <p:cNvPr id="5" name="CuadroTexto 4">
            <a:extLst>
              <a:ext uri="{FF2B5EF4-FFF2-40B4-BE49-F238E27FC236}">
                <a16:creationId xmlns:a16="http://schemas.microsoft.com/office/drawing/2014/main" id="{4DF8CC80-E381-D6B8-92ED-B1D7C9FC0437}"/>
              </a:ext>
            </a:extLst>
          </p:cNvPr>
          <p:cNvSpPr txBox="1"/>
          <p:nvPr/>
        </p:nvSpPr>
        <p:spPr>
          <a:xfrm>
            <a:off x="6438675" y="1430791"/>
            <a:ext cx="4943476" cy="1200329"/>
          </a:xfrm>
          <a:prstGeom prst="rect">
            <a:avLst/>
          </a:prstGeom>
          <a:no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sz="1400" dirty="0">
                <a:solidFill>
                  <a:srgbClr val="002B82"/>
                </a:solidFill>
                <a:latin typeface="Rubik"/>
              </a:rPr>
              <a:t>La falta de conocimiento en el sistema tributario puede llevar a un incumplimiento involuntario de las obligaciones tributarias.</a:t>
            </a:r>
            <a:endParaRPr lang="es-CL" sz="1400">
              <a:solidFill>
                <a:srgbClr val="002B82"/>
              </a:solidFill>
              <a:latin typeface="Rubik"/>
            </a:endParaRPr>
          </a:p>
          <a:p>
            <a:endParaRPr lang="es-CL" sz="1400">
              <a:solidFill>
                <a:srgbClr val="002B82"/>
              </a:solidFill>
              <a:latin typeface="Rubik"/>
            </a:endParaRPr>
          </a:p>
          <a:p>
            <a:r>
              <a:rPr lang="es-CL" sz="1400" dirty="0">
                <a:solidFill>
                  <a:srgbClr val="002B82"/>
                </a:solidFill>
                <a:latin typeface="Rubik"/>
              </a:rPr>
              <a:t>Sólo el 24,3% de los microemprendimientos cuenta con asistencia profesional de un contador (INE, 2023).</a:t>
            </a:r>
            <a:endParaRPr lang="es-CL" sz="1400">
              <a:solidFill>
                <a:srgbClr val="002B82"/>
              </a:solidFill>
              <a:latin typeface="Rubik"/>
            </a:endParaRPr>
          </a:p>
          <a:p>
            <a:endParaRPr lang="es-CL" sz="200">
              <a:solidFill>
                <a:srgbClr val="002B82"/>
              </a:solidFill>
              <a:latin typeface="Rubik"/>
            </a:endParaRPr>
          </a:p>
        </p:txBody>
      </p:sp>
      <p:sp>
        <p:nvSpPr>
          <p:cNvPr id="6" name="CuadroTexto 5">
            <a:extLst>
              <a:ext uri="{FF2B5EF4-FFF2-40B4-BE49-F238E27FC236}">
                <a16:creationId xmlns:a16="http://schemas.microsoft.com/office/drawing/2014/main" id="{0D069D49-DD61-9774-7F2C-9A5258776E86}"/>
              </a:ext>
            </a:extLst>
          </p:cNvPr>
          <p:cNvSpPr txBox="1"/>
          <p:nvPr/>
        </p:nvSpPr>
        <p:spPr>
          <a:xfrm>
            <a:off x="6438675" y="2840061"/>
            <a:ext cx="4943476" cy="1200329"/>
          </a:xfrm>
          <a:prstGeom prst="rect">
            <a:avLst/>
          </a:prstGeom>
          <a:noFill/>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sz="1400" dirty="0">
                <a:solidFill>
                  <a:srgbClr val="002B82"/>
                </a:solidFill>
                <a:latin typeface="Rubik"/>
              </a:rPr>
              <a:t>Según la TGR, más del 50% de saldos de deuda tributaria corresponden a micro y pequeñas empresas. </a:t>
            </a:r>
            <a:endParaRPr lang="es-CL" sz="1400">
              <a:solidFill>
                <a:srgbClr val="002B82"/>
              </a:solidFill>
              <a:latin typeface="Rubik"/>
            </a:endParaRPr>
          </a:p>
          <a:p>
            <a:endParaRPr lang="es-CL" sz="1400">
              <a:solidFill>
                <a:srgbClr val="002B82"/>
              </a:solidFill>
              <a:latin typeface="Rubik"/>
            </a:endParaRPr>
          </a:p>
          <a:p>
            <a:r>
              <a:rPr lang="es-CL" sz="1400" dirty="0">
                <a:solidFill>
                  <a:srgbClr val="002B82"/>
                </a:solidFill>
                <a:latin typeface="Rubik"/>
              </a:rPr>
              <a:t>Programas de flexibilización del pago de deudas tributarias han sido efectivos en la regularización del cumplimiento tributario.</a:t>
            </a:r>
            <a:endParaRPr lang="es-CL" sz="1400">
              <a:solidFill>
                <a:srgbClr val="002B82"/>
              </a:solidFill>
              <a:latin typeface="Rubik"/>
            </a:endParaRPr>
          </a:p>
          <a:p>
            <a:endParaRPr lang="es-CL" sz="200">
              <a:solidFill>
                <a:srgbClr val="002B82"/>
              </a:solidFill>
              <a:latin typeface="Rubik"/>
            </a:endParaRPr>
          </a:p>
        </p:txBody>
      </p:sp>
      <p:sp>
        <p:nvSpPr>
          <p:cNvPr id="7" name="CuadroTexto 6">
            <a:extLst>
              <a:ext uri="{FF2B5EF4-FFF2-40B4-BE49-F238E27FC236}">
                <a16:creationId xmlns:a16="http://schemas.microsoft.com/office/drawing/2014/main" id="{BB1FD421-9775-919A-A18A-E03FB43C9D82}"/>
              </a:ext>
            </a:extLst>
          </p:cNvPr>
          <p:cNvSpPr txBox="1"/>
          <p:nvPr/>
        </p:nvSpPr>
        <p:spPr>
          <a:xfrm>
            <a:off x="6438675" y="4246495"/>
            <a:ext cx="4943476" cy="1292662"/>
          </a:xfrm>
          <a:prstGeom prst="rect">
            <a:avLst/>
          </a:prstGeom>
          <a:no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sz="1400" dirty="0">
                <a:solidFill>
                  <a:srgbClr val="002B82"/>
                </a:solidFill>
                <a:latin typeface="Rubik"/>
              </a:rPr>
              <a:t>La inversión en fiscalización tiene un retorno positivo en la recaudación, según la evidencia empírica.</a:t>
            </a:r>
            <a:endParaRPr lang="es-CL" sz="1400">
              <a:solidFill>
                <a:srgbClr val="002B82"/>
              </a:solidFill>
              <a:latin typeface="Rubik"/>
            </a:endParaRPr>
          </a:p>
          <a:p>
            <a:endParaRPr lang="es-CL" sz="800">
              <a:solidFill>
                <a:srgbClr val="002B82"/>
              </a:solidFill>
              <a:latin typeface="Rubik"/>
            </a:endParaRPr>
          </a:p>
          <a:p>
            <a:r>
              <a:rPr lang="es-CL" sz="1400" dirty="0">
                <a:solidFill>
                  <a:srgbClr val="002B82"/>
                </a:solidFill>
                <a:latin typeface="Rubik"/>
              </a:rPr>
              <a:t>El resguardo de la probidad es clave para la confianza del contribuyente en el sistema tributario, lo que a su vez contribuye a una mayor propensión al cumplimiento.</a:t>
            </a:r>
            <a:endParaRPr lang="es-CL" sz="1400">
              <a:solidFill>
                <a:srgbClr val="002B82"/>
              </a:solidFill>
              <a:latin typeface="Rubik"/>
            </a:endParaRPr>
          </a:p>
        </p:txBody>
      </p:sp>
    </p:spTree>
    <p:extLst>
      <p:ext uri="{BB962C8B-B14F-4D97-AF65-F5344CB8AC3E}">
        <p14:creationId xmlns:p14="http://schemas.microsoft.com/office/powerpoint/2010/main" val="1535843124"/>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p:cNvGrpSpPr/>
        <p:nvPr/>
      </p:nvGrpSpPr>
      <p:grpSpPr>
        <a:xfrm>
          <a:off x="0" y="0"/>
          <a:ext cx="0" cy="0"/>
          <a:chOff x="0" y="0"/>
          <a:chExt cx="0" cy="0"/>
        </a:xfrm>
      </p:grpSpPr>
      <p:cxnSp>
        <p:nvCxnSpPr>
          <p:cNvPr id="297" name="Google Shape;297;p43"/>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3ACD1B29-763B-B833-55F8-7903EC0C5CBC}"/>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02AB3617-A584-2AEB-E751-397894FA445D}"/>
              </a:ext>
            </a:extLst>
          </p:cNvPr>
          <p:cNvSpPr txBox="1"/>
          <p:nvPr/>
        </p:nvSpPr>
        <p:spPr>
          <a:xfrm>
            <a:off x="767722" y="425118"/>
            <a:ext cx="745691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dirty="0">
                <a:solidFill>
                  <a:srgbClr val="002060"/>
                </a:solidFill>
                <a:latin typeface="Rubik"/>
                <a:ea typeface="Rubik"/>
                <a:cs typeface="Rubik"/>
                <a:sym typeface="Rubik"/>
              </a:rPr>
              <a:t>Modernización de la Administración Tributaria</a:t>
            </a:r>
            <a:endParaRPr sz="2800" b="1" kern="0" dirty="0">
              <a:solidFill>
                <a:srgbClr val="002060"/>
              </a:solidFill>
              <a:latin typeface="Rubik"/>
              <a:ea typeface="Rubik"/>
              <a:cs typeface="Rubik"/>
              <a:sym typeface="Rubik"/>
            </a:endParaRPr>
          </a:p>
        </p:txBody>
      </p:sp>
      <p:sp>
        <p:nvSpPr>
          <p:cNvPr id="5" name="Google Shape;357;p46">
            <a:extLst>
              <a:ext uri="{FF2B5EF4-FFF2-40B4-BE49-F238E27FC236}">
                <a16:creationId xmlns:a16="http://schemas.microsoft.com/office/drawing/2014/main" id="{7CA9663F-D42D-44D9-EA6C-137A2F559E71}"/>
              </a:ext>
            </a:extLst>
          </p:cNvPr>
          <p:cNvSpPr txBox="1"/>
          <p:nvPr/>
        </p:nvSpPr>
        <p:spPr>
          <a:xfrm>
            <a:off x="694501" y="1113856"/>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a:solidFill>
                  <a:srgbClr val="002060"/>
                </a:solidFill>
                <a:latin typeface="Rubik SemiBold"/>
                <a:ea typeface="Rubik SemiBold"/>
                <a:cs typeface="Rubik SemiBold"/>
                <a:sym typeface="Rubik SemiBold"/>
              </a:rPr>
              <a:t>1. Procedimientos de fiscalización</a:t>
            </a:r>
            <a:endParaRPr sz="2000" kern="0">
              <a:solidFill>
                <a:srgbClr val="002060"/>
              </a:solidFill>
              <a:latin typeface="Rubik SemiBold"/>
              <a:ea typeface="Rubik SemiBold"/>
              <a:cs typeface="Rubik SemiBold"/>
              <a:sym typeface="Rubik SemiBold"/>
            </a:endParaRPr>
          </a:p>
        </p:txBody>
      </p:sp>
      <p:sp>
        <p:nvSpPr>
          <p:cNvPr id="6" name="Google Shape;347;p46">
            <a:extLst>
              <a:ext uri="{FF2B5EF4-FFF2-40B4-BE49-F238E27FC236}">
                <a16:creationId xmlns:a16="http://schemas.microsoft.com/office/drawing/2014/main" id="{A5E31B1D-40FD-7986-B6F6-127D026F91B8}"/>
              </a:ext>
            </a:extLst>
          </p:cNvPr>
          <p:cNvSpPr txBox="1"/>
          <p:nvPr/>
        </p:nvSpPr>
        <p:spPr>
          <a:xfrm>
            <a:off x="451045" y="1578164"/>
            <a:ext cx="7720791" cy="4678163"/>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crea la </a:t>
            </a:r>
            <a:r>
              <a:rPr lang="es-ES" b="1" kern="0" dirty="0" err="1">
                <a:solidFill>
                  <a:srgbClr val="1F3864"/>
                </a:solidFill>
                <a:latin typeface="Rubik"/>
                <a:ea typeface="Rubik"/>
                <a:cs typeface="Rubik"/>
                <a:sym typeface="Rubik"/>
              </a:rPr>
              <a:t>Multijurisdicción</a:t>
            </a:r>
            <a:r>
              <a:rPr lang="es-ES" kern="0" dirty="0">
                <a:solidFill>
                  <a:srgbClr val="1F3864"/>
                </a:solidFill>
                <a:latin typeface="Rubik"/>
                <a:ea typeface="Rubik"/>
                <a:cs typeface="Rubik"/>
                <a:sym typeface="Rubik"/>
              </a:rPr>
              <a:t> permitiendo una fiscalización más ágil y eficiente. El contribuyente no debe desplazarse en los procesos de fiscalización. </a:t>
            </a:r>
            <a:endParaRPr lang="en-US" dirty="0"/>
          </a:p>
          <a:p>
            <a:pPr defTabSz="1219170">
              <a:buClr>
                <a:srgbClr val="000000"/>
              </a:buCl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la </a:t>
            </a:r>
            <a:r>
              <a:rPr lang="es-ES" b="1" kern="0" dirty="0">
                <a:solidFill>
                  <a:srgbClr val="1F3864"/>
                </a:solidFill>
                <a:latin typeface="Rubik"/>
                <a:ea typeface="Rubik"/>
                <a:cs typeface="Rubik"/>
                <a:sym typeface="Rubik"/>
              </a:rPr>
              <a:t>fiscalización unificada a los grupos empresariales</a:t>
            </a:r>
            <a:r>
              <a:rPr lang="es-ES" kern="0" dirty="0">
                <a:solidFill>
                  <a:srgbClr val="1F3864"/>
                </a:solidFill>
                <a:latin typeface="Rubik"/>
                <a:ea typeface="Rubik"/>
                <a:cs typeface="Rubik"/>
                <a:sym typeface="Rubik"/>
              </a:rPr>
              <a:t>, sea por requerimiento del SII o a solicitud del propio contribuyente para evitar decisiones </a:t>
            </a:r>
            <a:r>
              <a:rPr lang="es-ES" kern="0" dirty="0">
                <a:solidFill>
                  <a:srgbClr val="002060"/>
                </a:solidFill>
                <a:latin typeface="Rubik"/>
                <a:ea typeface="Rubik"/>
                <a:cs typeface="Rubik"/>
                <a:sym typeface="Rubik"/>
              </a:rPr>
              <a:t>contradic</a:t>
            </a:r>
            <a:r>
              <a:rPr lang="es-ES" kern="0" dirty="0">
                <a:solidFill>
                  <a:srgbClr val="1F3864"/>
                </a:solidFill>
                <a:latin typeface="Rubik"/>
                <a:ea typeface="Rubik"/>
                <a:cs typeface="Rubik"/>
                <a:sym typeface="Rubik"/>
              </a:rPr>
              <a:t>torias.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La forma general </a:t>
            </a:r>
            <a:r>
              <a:rPr lang="es-ES" b="1" kern="0" dirty="0">
                <a:solidFill>
                  <a:srgbClr val="1F3864"/>
                </a:solidFill>
                <a:latin typeface="Rubik"/>
                <a:ea typeface="Rubik"/>
                <a:cs typeface="Rubik"/>
                <a:sym typeface="Rubik"/>
              </a:rPr>
              <a:t>de notificación será por correo electrónico</a:t>
            </a:r>
            <a:r>
              <a:rPr lang="es-ES" kern="0" dirty="0">
                <a:solidFill>
                  <a:srgbClr val="1F3864"/>
                </a:solidFill>
                <a:latin typeface="Rubik"/>
                <a:ea typeface="Rubik"/>
                <a:cs typeface="Rubik"/>
                <a:sym typeface="Rubik"/>
              </a:rPr>
              <a:t>, salvo para contribuyentes con escasa o nula conectividad o que no interactúen a través de medios digitales.  </a:t>
            </a:r>
            <a:endParaRPr lang="es-ES" kern="0" dirty="0">
              <a:solidFill>
                <a:srgbClr val="1F3864"/>
              </a:solidFill>
              <a:latin typeface="Rubik"/>
              <a:ea typeface="Rubik"/>
              <a:cs typeface="Rubik"/>
            </a:endParaRPr>
          </a:p>
          <a:p>
            <a:pPr defTabSz="1219170">
              <a:buClr>
                <a:srgbClr val="000000"/>
              </a:buCl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incorpora el concepto de “</a:t>
            </a:r>
            <a:r>
              <a:rPr lang="es-ES" b="1" kern="0" dirty="0">
                <a:solidFill>
                  <a:srgbClr val="1F3864"/>
                </a:solidFill>
                <a:latin typeface="Rubik"/>
                <a:ea typeface="Rubik"/>
                <a:cs typeface="Rubik"/>
                <a:sym typeface="Rubik"/>
              </a:rPr>
              <a:t>sostenibilidad fiscal</a:t>
            </a:r>
            <a:r>
              <a:rPr lang="es-ES" kern="0" dirty="0">
                <a:solidFill>
                  <a:srgbClr val="1F3864"/>
                </a:solidFill>
                <a:latin typeface="Rubik"/>
                <a:ea typeface="Rubik"/>
                <a:cs typeface="Rubik"/>
                <a:sym typeface="Rubik"/>
              </a:rPr>
              <a:t>” que corresponde al conjunto de medidas que un contribuyente implementa con el objeto de fomentar la cooperación mutua y transparencia en el cumplimiento de sus obligaciones tributarias.</a:t>
            </a:r>
            <a:endParaRPr lang="es-ES" kern="0" dirty="0">
              <a:solidFill>
                <a:srgbClr val="1F3864"/>
              </a:solidFill>
              <a:latin typeface="Rubik"/>
              <a:ea typeface="Rubik"/>
              <a:cs typeface="Rubik"/>
            </a:endParaRPr>
          </a:p>
        </p:txBody>
      </p:sp>
      <p:pic>
        <p:nvPicPr>
          <p:cNvPr id="3" name="Google Shape;288;p42">
            <a:extLst>
              <a:ext uri="{FF2B5EF4-FFF2-40B4-BE49-F238E27FC236}">
                <a16:creationId xmlns:a16="http://schemas.microsoft.com/office/drawing/2014/main" id="{7472854D-ACA1-6A8C-A329-8196D5EA6CEC}"/>
              </a:ext>
            </a:extLst>
          </p:cNvPr>
          <p:cNvPicPr preferRelativeResize="0"/>
          <p:nvPr/>
        </p:nvPicPr>
        <p:blipFill rotWithShape="1">
          <a:blip r:embed="rId5">
            <a:alphaModFix/>
          </a:blip>
          <a:srcRect l="36158" r="28527"/>
          <a:stretch/>
        </p:blipFill>
        <p:spPr>
          <a:xfrm>
            <a:off x="8566201" y="187033"/>
            <a:ext cx="3437500" cy="6478267"/>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A99B8294-3F3E-2922-7348-31704A761466}"/>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BD02DDB3-5698-3A50-0C6E-6820E27418CE}"/>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F1AAE278-F574-FE88-3F75-B801B5AC3390}"/>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983A0A91-4094-5A16-9FDA-794EC0B2F741}"/>
              </a:ext>
            </a:extLst>
          </p:cNvPr>
          <p:cNvSpPr txBox="1"/>
          <p:nvPr/>
        </p:nvSpPr>
        <p:spPr>
          <a:xfrm>
            <a:off x="693380" y="490168"/>
            <a:ext cx="7466210" cy="489383"/>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ES" sz="2800" b="1" kern="0" dirty="0">
                <a:solidFill>
                  <a:srgbClr val="002060"/>
                </a:solidFill>
                <a:latin typeface="Rubik"/>
                <a:ea typeface="Rubik"/>
                <a:cs typeface="Rubik"/>
                <a:sym typeface="Rubik"/>
              </a:rPr>
              <a:t>Modernización de la Administración Tributaria</a:t>
            </a:r>
          </a:p>
        </p:txBody>
      </p:sp>
      <p:sp>
        <p:nvSpPr>
          <p:cNvPr id="5" name="Google Shape;357;p46">
            <a:extLst>
              <a:ext uri="{FF2B5EF4-FFF2-40B4-BE49-F238E27FC236}">
                <a16:creationId xmlns:a16="http://schemas.microsoft.com/office/drawing/2014/main" id="{E1385271-7861-746A-B0EF-E528BDC2E250}"/>
              </a:ext>
            </a:extLst>
          </p:cNvPr>
          <p:cNvSpPr txBox="1"/>
          <p:nvPr/>
        </p:nvSpPr>
        <p:spPr>
          <a:xfrm>
            <a:off x="697816" y="1116096"/>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ES" sz="2000" kern="0" dirty="0">
                <a:solidFill>
                  <a:srgbClr val="002060"/>
                </a:solidFill>
                <a:latin typeface="Rubik SemiBold"/>
                <a:ea typeface="Rubik SemiBold"/>
                <a:cs typeface="Rubik SemiBold"/>
                <a:sym typeface="Rubik SemiBold"/>
              </a:rPr>
              <a:t>2. Secreto bancario</a:t>
            </a:r>
          </a:p>
        </p:txBody>
      </p:sp>
      <p:sp>
        <p:nvSpPr>
          <p:cNvPr id="6" name="Google Shape;347;p46">
            <a:extLst>
              <a:ext uri="{FF2B5EF4-FFF2-40B4-BE49-F238E27FC236}">
                <a16:creationId xmlns:a16="http://schemas.microsoft.com/office/drawing/2014/main" id="{D0EC7EE7-E0F2-D0B8-6EC3-282AC8D1DE56}"/>
              </a:ext>
            </a:extLst>
          </p:cNvPr>
          <p:cNvSpPr txBox="1"/>
          <p:nvPr/>
        </p:nvSpPr>
        <p:spPr>
          <a:xfrm>
            <a:off x="353687" y="1577356"/>
            <a:ext cx="7984411" cy="467816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s-ES" kern="0" dirty="0">
                <a:solidFill>
                  <a:srgbClr val="1F3864"/>
                </a:solidFill>
                <a:latin typeface="Rubik"/>
                <a:ea typeface="Rubik"/>
                <a:cs typeface="Rubik"/>
                <a:sym typeface="Rubik"/>
              </a:rPr>
              <a:t>Se establecen dos procedimientos para el levantamiento del secreto bancario. </a:t>
            </a:r>
          </a:p>
          <a:p>
            <a:pPr defTabSz="1219170">
              <a:buClr>
                <a:srgbClr val="000000"/>
              </a:buClr>
            </a:pPr>
            <a:endParaRPr lang="es-ES" kern="0" dirty="0">
              <a:solidFill>
                <a:srgbClr val="1F3864"/>
              </a:solidFill>
              <a:latin typeface="Rubik"/>
              <a:ea typeface="Rubik"/>
              <a:cs typeface="Rubik"/>
              <a:sym typeface="Rubik"/>
            </a:endParaRPr>
          </a:p>
          <a:p>
            <a:pPr marL="342900" indent="-342900" defTabSz="1219170">
              <a:buClr>
                <a:srgbClr val="002060"/>
              </a:buClr>
              <a:buFont typeface="+mj-lt"/>
              <a:buAutoNum type="alphaLcParenR"/>
            </a:pPr>
            <a:r>
              <a:rPr lang="es-ES" kern="0" dirty="0">
                <a:solidFill>
                  <a:srgbClr val="1F3864"/>
                </a:solidFill>
                <a:latin typeface="Rubik"/>
                <a:ea typeface="Rubik"/>
                <a:cs typeface="Rubik"/>
                <a:sym typeface="Rubik"/>
              </a:rPr>
              <a:t>En el </a:t>
            </a:r>
            <a:r>
              <a:rPr lang="es-ES" b="1" kern="0" dirty="0">
                <a:solidFill>
                  <a:srgbClr val="1F3864"/>
                </a:solidFill>
                <a:latin typeface="Rubik"/>
                <a:ea typeface="Rubik"/>
                <a:cs typeface="Rubik"/>
                <a:sym typeface="Rubik"/>
              </a:rPr>
              <a:t>régimen general</a:t>
            </a:r>
            <a:r>
              <a:rPr lang="es-ES" kern="0" dirty="0">
                <a:solidFill>
                  <a:srgbClr val="1F3864"/>
                </a:solidFill>
                <a:latin typeface="Rubik"/>
                <a:ea typeface="Rubik"/>
                <a:cs typeface="Rubik"/>
                <a:sym typeface="Rubik"/>
              </a:rPr>
              <a:t>, el contribuyente tiene 15 días para oponerse judicialmente, pero es el SII quien debe acreditar en el procedimiento judicial por qué es importante contar con la información bancaria del contribuyente.</a:t>
            </a:r>
          </a:p>
          <a:p>
            <a:pPr marL="342900" indent="-342900" defTabSz="1219170">
              <a:buClr>
                <a:srgbClr val="000000"/>
              </a:buClr>
              <a:buFont typeface="+mj-lt"/>
              <a:buAutoNum type="alphaLcParenR"/>
            </a:pPr>
            <a:endParaRPr lang="es-ES" kern="0" dirty="0">
              <a:solidFill>
                <a:srgbClr val="1F3864"/>
              </a:solidFill>
              <a:latin typeface="Rubik"/>
              <a:ea typeface="Rubik"/>
              <a:cs typeface="Rubik"/>
              <a:sym typeface="Rubik"/>
            </a:endParaRPr>
          </a:p>
          <a:p>
            <a:pPr marL="342900" indent="-342900" defTabSz="1219170">
              <a:buClr>
                <a:srgbClr val="002060"/>
              </a:buClr>
              <a:buFont typeface="+mj-lt"/>
              <a:buAutoNum type="alphaLcParenR"/>
            </a:pPr>
            <a:r>
              <a:rPr lang="es-ES" kern="0" dirty="0">
                <a:solidFill>
                  <a:srgbClr val="1F3864"/>
                </a:solidFill>
                <a:latin typeface="Rubik"/>
                <a:ea typeface="Rubik"/>
                <a:cs typeface="Rubik"/>
                <a:sym typeface="Rubik"/>
              </a:rPr>
              <a:t>En el </a:t>
            </a:r>
            <a:r>
              <a:rPr lang="es-ES" b="1" kern="0" dirty="0">
                <a:solidFill>
                  <a:srgbClr val="1F3864"/>
                </a:solidFill>
                <a:latin typeface="Rubik"/>
                <a:ea typeface="Rubik"/>
                <a:cs typeface="Rubik"/>
                <a:sym typeface="Rubik"/>
              </a:rPr>
              <a:t>régimen excepcional</a:t>
            </a:r>
            <a:r>
              <a:rPr lang="es-ES" kern="0" dirty="0">
                <a:solidFill>
                  <a:srgbClr val="1F3864"/>
                </a:solidFill>
                <a:latin typeface="Rubik"/>
                <a:ea typeface="Rubik"/>
                <a:cs typeface="Rubik"/>
                <a:sym typeface="Rubik"/>
              </a:rPr>
              <a:t>, el SII presenta un requerimiento ante el TTA respectivo y este resuelve sin intervención del contribuyente. Estos casos son sólo respecto de delitos – fiscalización intragrupo – precios de transferencia – normas sobre exceso de endeudamiento – control de rentas pasivas. </a:t>
            </a:r>
          </a:p>
          <a:p>
            <a:pPr defTabSz="1219170">
              <a:buClr>
                <a:srgbClr val="000000"/>
              </a:buClr>
            </a:pPr>
            <a:endParaRPr lang="es-ES" kern="0" dirty="0">
              <a:solidFill>
                <a:srgbClr val="1F3864"/>
              </a:solidFill>
              <a:latin typeface="Rubik"/>
              <a:ea typeface="Rubik"/>
              <a:cs typeface="Rubik"/>
            </a:endParaRPr>
          </a:p>
          <a:p>
            <a:pPr defTabSz="1219170">
              <a:buClr>
                <a:srgbClr val="000000"/>
              </a:buClr>
            </a:pPr>
            <a:r>
              <a:rPr lang="es-ES" kern="0" dirty="0">
                <a:solidFill>
                  <a:srgbClr val="1F3864"/>
                </a:solidFill>
                <a:latin typeface="Rubik"/>
                <a:ea typeface="Rubik"/>
                <a:cs typeface="Rubik"/>
              </a:rPr>
              <a:t>A nivel comparado Chile se encuentra en una situación excepcionalísima en esta materia: </a:t>
            </a:r>
          </a:p>
          <a:p>
            <a:pPr marL="285750" marR="0" lvl="0" indent="-285750" defTabSz="914400" rtl="0" eaLnBrk="1" fontAlgn="auto" latinLnBrk="0" hangingPunct="1">
              <a:lnSpc>
                <a:spcPct val="100000"/>
              </a:lnSpc>
              <a:buClrTx/>
              <a:buSzPct val="100000"/>
              <a:buFont typeface="Arial" panose="020B0604020202020204" pitchFamily="34" charset="0"/>
              <a:buChar char="•"/>
              <a:tabLst>
                <a:tab pos="457200" algn="l"/>
              </a:tabLst>
              <a:defRPr/>
            </a:pPr>
            <a:r>
              <a:rPr lang="es-ES" kern="0" dirty="0">
                <a:solidFill>
                  <a:srgbClr val="1F3864"/>
                </a:solidFill>
                <a:latin typeface="Rubik"/>
              </a:rPr>
              <a:t>Global </a:t>
            </a:r>
            <a:r>
              <a:rPr lang="es-ES" kern="0" dirty="0" err="1">
                <a:solidFill>
                  <a:srgbClr val="1F3864"/>
                </a:solidFill>
                <a:latin typeface="Rubik"/>
              </a:rPr>
              <a:t>Tax</a:t>
            </a:r>
            <a:r>
              <a:rPr lang="es-ES" kern="0" dirty="0">
                <a:solidFill>
                  <a:srgbClr val="1F3864"/>
                </a:solidFill>
                <a:latin typeface="Rubik"/>
              </a:rPr>
              <a:t> </a:t>
            </a:r>
            <a:r>
              <a:rPr lang="es-ES" kern="0" dirty="0" err="1">
                <a:solidFill>
                  <a:srgbClr val="1F3864"/>
                </a:solidFill>
                <a:latin typeface="Rubik"/>
              </a:rPr>
              <a:t>Evasion</a:t>
            </a:r>
            <a:r>
              <a:rPr lang="es-ES" kern="0" dirty="0">
                <a:solidFill>
                  <a:srgbClr val="1F3864"/>
                </a:solidFill>
                <a:latin typeface="Rubik"/>
              </a:rPr>
              <a:t> </a:t>
            </a:r>
            <a:r>
              <a:rPr lang="es-ES" kern="0" dirty="0" err="1">
                <a:solidFill>
                  <a:srgbClr val="1F3864"/>
                </a:solidFill>
                <a:latin typeface="Rubik"/>
              </a:rPr>
              <a:t>Report</a:t>
            </a:r>
            <a:r>
              <a:rPr lang="es-ES" kern="0" dirty="0">
                <a:solidFill>
                  <a:srgbClr val="1F3864"/>
                </a:solidFill>
                <a:latin typeface="Rubik"/>
              </a:rPr>
              <a:t> (2024): el intercambio automático de información bancaria para y entre autoridades tributarias ha contribuido en reducir a un tercio la evasión originada por movimientos de activos a paraísos fiscales.</a:t>
            </a:r>
          </a:p>
        </p:txBody>
      </p:sp>
      <p:pic>
        <p:nvPicPr>
          <p:cNvPr id="3" name="Google Shape;288;p42">
            <a:extLst>
              <a:ext uri="{FF2B5EF4-FFF2-40B4-BE49-F238E27FC236}">
                <a16:creationId xmlns:a16="http://schemas.microsoft.com/office/drawing/2014/main" id="{934F6B15-783E-C166-0A17-4419036A4C4C}"/>
              </a:ext>
            </a:extLst>
          </p:cNvPr>
          <p:cNvPicPr preferRelativeResize="0"/>
          <p:nvPr/>
        </p:nvPicPr>
        <p:blipFill rotWithShape="1">
          <a:blip r:embed="rId5">
            <a:alphaModFix/>
          </a:blip>
          <a:srcRect l="36158" r="28527"/>
          <a:stretch/>
        </p:blipFill>
        <p:spPr>
          <a:xfrm>
            <a:off x="8585251" y="189866"/>
            <a:ext cx="3437500" cy="6478267"/>
          </a:xfrm>
          <a:prstGeom prst="rect">
            <a:avLst/>
          </a:prstGeom>
          <a:noFill/>
          <a:ln>
            <a:noFill/>
          </a:ln>
        </p:spPr>
      </p:pic>
    </p:spTree>
    <p:extLst>
      <p:ext uri="{BB962C8B-B14F-4D97-AF65-F5344CB8AC3E}">
        <p14:creationId xmlns:p14="http://schemas.microsoft.com/office/powerpoint/2010/main" val="3131468511"/>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C12280B8-8EB1-E835-5010-7392C677A4C2}"/>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40D46B06-A392-A180-B475-8AEAF9F8CB20}"/>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4E787554-A4AA-9D21-FFD7-D26C70ABD33F}"/>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B2AD8C4E-4212-EB75-42AC-FAD6F91B38AC}"/>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ES" sz="2800" b="1" kern="0" dirty="0">
                <a:solidFill>
                  <a:srgbClr val="002060"/>
                </a:solidFill>
                <a:latin typeface="Rubik"/>
                <a:ea typeface="Rubik"/>
                <a:cs typeface="Rubik"/>
                <a:sym typeface="Rubik"/>
              </a:rPr>
              <a:t>Modernización de la Administración y TTA</a:t>
            </a:r>
          </a:p>
        </p:txBody>
      </p:sp>
      <p:sp>
        <p:nvSpPr>
          <p:cNvPr id="5" name="Google Shape;357;p46">
            <a:extLst>
              <a:ext uri="{FF2B5EF4-FFF2-40B4-BE49-F238E27FC236}">
                <a16:creationId xmlns:a16="http://schemas.microsoft.com/office/drawing/2014/main" id="{52BB3EC1-A250-8970-4DBE-EB17C018401D}"/>
              </a:ext>
            </a:extLst>
          </p:cNvPr>
          <p:cNvSpPr txBox="1"/>
          <p:nvPr/>
        </p:nvSpPr>
        <p:spPr>
          <a:xfrm>
            <a:off x="697816" y="980902"/>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ES" sz="2000" kern="0">
                <a:solidFill>
                  <a:srgbClr val="002060"/>
                </a:solidFill>
                <a:latin typeface="Rubik SemiBold"/>
                <a:ea typeface="Rubik SemiBold"/>
                <a:cs typeface="Rubik SemiBold"/>
                <a:sym typeface="Rubik SemiBold"/>
              </a:rPr>
              <a:t>2. Secreto bancario</a:t>
            </a:r>
          </a:p>
        </p:txBody>
      </p:sp>
      <p:sp>
        <p:nvSpPr>
          <p:cNvPr id="6" name="Google Shape;347;p46">
            <a:extLst>
              <a:ext uri="{FF2B5EF4-FFF2-40B4-BE49-F238E27FC236}">
                <a16:creationId xmlns:a16="http://schemas.microsoft.com/office/drawing/2014/main" id="{D3C463EB-E3EB-6C84-61E7-6878DD51FC5A}"/>
              </a:ext>
            </a:extLst>
          </p:cNvPr>
          <p:cNvSpPr txBox="1"/>
          <p:nvPr/>
        </p:nvSpPr>
        <p:spPr>
          <a:xfrm>
            <a:off x="697816" y="1552776"/>
            <a:ext cx="7640282" cy="523180"/>
          </a:xfrm>
          <a:prstGeom prst="rect">
            <a:avLst/>
          </a:prstGeom>
          <a:noFill/>
          <a:ln>
            <a:noFill/>
          </a:ln>
        </p:spPr>
        <p:txBody>
          <a:bodyPr spcFirstLastPara="1" wrap="square" lIns="121900" tIns="121900" rIns="121900" bIns="121900" anchor="t" anchorCtr="0">
            <a:spAutoFit/>
          </a:bodyPr>
          <a:lstStyle/>
          <a:p>
            <a:pPr algn="just" defTabSz="1219170">
              <a:buClr>
                <a:srgbClr val="000000"/>
              </a:buClr>
            </a:pPr>
            <a:endParaRPr lang="es-ES" kern="0">
              <a:solidFill>
                <a:srgbClr val="1F3864"/>
              </a:solidFill>
              <a:latin typeface="Rubik"/>
            </a:endParaRPr>
          </a:p>
        </p:txBody>
      </p:sp>
      <p:pic>
        <p:nvPicPr>
          <p:cNvPr id="3" name="Google Shape;288;p42">
            <a:extLst>
              <a:ext uri="{FF2B5EF4-FFF2-40B4-BE49-F238E27FC236}">
                <a16:creationId xmlns:a16="http://schemas.microsoft.com/office/drawing/2014/main" id="{9E0D3BFE-E242-3B46-EE01-2E4D6FA788A5}"/>
              </a:ext>
            </a:extLst>
          </p:cNvPr>
          <p:cNvPicPr preferRelativeResize="0"/>
          <p:nvPr/>
        </p:nvPicPr>
        <p:blipFill rotWithShape="1">
          <a:blip r:embed="rId5">
            <a:alphaModFix/>
          </a:blip>
          <a:srcRect l="36158" r="28527"/>
          <a:stretch/>
        </p:blipFill>
        <p:spPr>
          <a:xfrm>
            <a:off x="8585251" y="189866"/>
            <a:ext cx="3437500" cy="6478267"/>
          </a:xfrm>
          <a:prstGeom prst="rect">
            <a:avLst/>
          </a:prstGeom>
          <a:noFill/>
          <a:ln>
            <a:noFill/>
          </a:ln>
        </p:spPr>
      </p:pic>
      <p:pic>
        <p:nvPicPr>
          <p:cNvPr id="8" name="Imagen 7">
            <a:extLst>
              <a:ext uri="{FF2B5EF4-FFF2-40B4-BE49-F238E27FC236}">
                <a16:creationId xmlns:a16="http://schemas.microsoft.com/office/drawing/2014/main" id="{C62B59E4-245F-E8DE-0B40-4304A9C5C68C}"/>
              </a:ext>
            </a:extLst>
          </p:cNvPr>
          <p:cNvPicPr>
            <a:picLocks noChangeAspect="1"/>
          </p:cNvPicPr>
          <p:nvPr/>
        </p:nvPicPr>
        <p:blipFill>
          <a:blip r:embed="rId6"/>
          <a:stretch>
            <a:fillRect/>
          </a:stretch>
        </p:blipFill>
        <p:spPr>
          <a:xfrm>
            <a:off x="697816" y="1583591"/>
            <a:ext cx="7330522" cy="4067100"/>
          </a:xfrm>
          <a:prstGeom prst="rect">
            <a:avLst/>
          </a:prstGeom>
        </p:spPr>
      </p:pic>
    </p:spTree>
    <p:extLst>
      <p:ext uri="{BB962C8B-B14F-4D97-AF65-F5344CB8AC3E}">
        <p14:creationId xmlns:p14="http://schemas.microsoft.com/office/powerpoint/2010/main" val="935383459"/>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87E2769E-B84A-C4ED-88D3-9D8B76B4C1C8}"/>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88B2A034-B014-4D78-F701-5BDD5ABCF1CE}"/>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C7A15EEA-115D-96FB-10C5-7F04F8C8E2EA}"/>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5B3C3368-280D-56F3-A06E-D74244AA2ECF}"/>
              </a:ext>
            </a:extLst>
          </p:cNvPr>
          <p:cNvSpPr txBox="1"/>
          <p:nvPr/>
        </p:nvSpPr>
        <p:spPr>
          <a:xfrm>
            <a:off x="842063" y="499459"/>
            <a:ext cx="7466210"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ES" sz="2800" b="1" kern="0" dirty="0">
                <a:solidFill>
                  <a:srgbClr val="002060"/>
                </a:solidFill>
                <a:latin typeface="Rubik"/>
                <a:ea typeface="Rubik"/>
                <a:cs typeface="Rubik"/>
                <a:sym typeface="Rubik"/>
              </a:rPr>
              <a:t>Modernización de la Administración Tributaria</a:t>
            </a:r>
          </a:p>
        </p:txBody>
      </p:sp>
      <p:sp>
        <p:nvSpPr>
          <p:cNvPr id="5" name="Google Shape;357;p46">
            <a:extLst>
              <a:ext uri="{FF2B5EF4-FFF2-40B4-BE49-F238E27FC236}">
                <a16:creationId xmlns:a16="http://schemas.microsoft.com/office/drawing/2014/main" id="{E2018E94-27D2-1837-4D7A-ED08F559252B}"/>
              </a:ext>
            </a:extLst>
          </p:cNvPr>
          <p:cNvSpPr txBox="1"/>
          <p:nvPr/>
        </p:nvSpPr>
        <p:spPr>
          <a:xfrm>
            <a:off x="692285" y="1174758"/>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3. Actuaciones ante TGR</a:t>
            </a:r>
            <a:endParaRPr sz="2000" kern="0" dirty="0">
              <a:solidFill>
                <a:srgbClr val="002060"/>
              </a:solidFill>
              <a:latin typeface="Rubik SemiBold"/>
              <a:ea typeface="Rubik SemiBold"/>
              <a:cs typeface="Rubik SemiBold"/>
              <a:sym typeface="Rubik SemiBold"/>
            </a:endParaRPr>
          </a:p>
        </p:txBody>
      </p:sp>
      <p:sp>
        <p:nvSpPr>
          <p:cNvPr id="6" name="Google Shape;347;p46">
            <a:extLst>
              <a:ext uri="{FF2B5EF4-FFF2-40B4-BE49-F238E27FC236}">
                <a16:creationId xmlns:a16="http://schemas.microsoft.com/office/drawing/2014/main" id="{E5B45E3A-0625-7944-61EB-7D4CC4561EE3}"/>
              </a:ext>
            </a:extLst>
          </p:cNvPr>
          <p:cNvSpPr txBox="1"/>
          <p:nvPr/>
        </p:nvSpPr>
        <p:spPr>
          <a:xfrm>
            <a:off x="692285" y="1854196"/>
            <a:ext cx="7465059" cy="4124166"/>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la </a:t>
            </a:r>
            <a:r>
              <a:rPr lang="es-ES" b="1" kern="0" dirty="0">
                <a:solidFill>
                  <a:srgbClr val="1F3864"/>
                </a:solidFill>
                <a:latin typeface="Rubik"/>
                <a:ea typeface="Rubik"/>
                <a:cs typeface="Rubik"/>
                <a:sym typeface="Rubik"/>
              </a:rPr>
              <a:t>notificación por correo electrónico </a:t>
            </a:r>
            <a:r>
              <a:rPr lang="es-ES" kern="0" dirty="0">
                <a:solidFill>
                  <a:srgbClr val="1F3864"/>
                </a:solidFill>
                <a:latin typeface="Rubik"/>
                <a:ea typeface="Rubik"/>
                <a:cs typeface="Rubik"/>
                <a:sym typeface="Rubik"/>
              </a:rPr>
              <a:t>como regla general y se crea el expediente electrónico. </a:t>
            </a:r>
            <a:endParaRPr lang="en-US" dirty="0"/>
          </a:p>
          <a:p>
            <a:pPr defTabSz="1219170">
              <a:buClr>
                <a:srgbClr val="000000"/>
              </a:buCl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permite la publicación de remates en medios electrónicos y página web de la TGR.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permite </a:t>
            </a:r>
            <a:r>
              <a:rPr lang="es-ES" b="1" kern="0" dirty="0">
                <a:solidFill>
                  <a:srgbClr val="1F3864"/>
                </a:solidFill>
                <a:latin typeface="Rubik"/>
                <a:ea typeface="Rubik"/>
                <a:cs typeface="Rubik"/>
                <a:sym typeface="Rubik"/>
              </a:rPr>
              <a:t>solicitar de forma administrativa la prescripción de deudas </a:t>
            </a:r>
            <a:r>
              <a:rPr lang="es-ES" kern="0" dirty="0">
                <a:solidFill>
                  <a:srgbClr val="1F3864"/>
                </a:solidFill>
                <a:latin typeface="Rubik"/>
                <a:ea typeface="Rubik"/>
                <a:cs typeface="Rubik"/>
                <a:sym typeface="Rubik"/>
              </a:rPr>
              <a:t>tributarias cuando la TGR no haya iniciado la cobranza. El Tesorero también estará facultado para declararla de oficio sin necesidad de ejecutar el cobro.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actualizan las normas que permiten una interacción ágil y eficiente de la TGR con otros organismos como el Registro Civil y entidades bancarias en los procedimientos de cobranza. </a:t>
            </a:r>
            <a:endParaRPr lang="es-ES" kern="0" dirty="0">
              <a:solidFill>
                <a:srgbClr val="1F3864"/>
              </a:solidFill>
              <a:latin typeface="Rubik"/>
              <a:ea typeface="Rubik"/>
              <a:cs typeface="Rubik"/>
            </a:endParaRPr>
          </a:p>
        </p:txBody>
      </p:sp>
      <p:pic>
        <p:nvPicPr>
          <p:cNvPr id="3" name="Google Shape;288;p42">
            <a:extLst>
              <a:ext uri="{FF2B5EF4-FFF2-40B4-BE49-F238E27FC236}">
                <a16:creationId xmlns:a16="http://schemas.microsoft.com/office/drawing/2014/main" id="{2C886748-A487-D247-2E83-ADC439EA5410}"/>
              </a:ext>
            </a:extLst>
          </p:cNvPr>
          <p:cNvPicPr preferRelativeResize="0"/>
          <p:nvPr/>
        </p:nvPicPr>
        <p:blipFill rotWithShape="1">
          <a:blip r:embed="rId5">
            <a:alphaModFix/>
          </a:blip>
          <a:srcRect l="36158" r="28527"/>
          <a:stretch/>
        </p:blipFill>
        <p:spPr>
          <a:xfrm>
            <a:off x="8585251" y="189866"/>
            <a:ext cx="3437500" cy="6478267"/>
          </a:xfrm>
          <a:prstGeom prst="rect">
            <a:avLst/>
          </a:prstGeom>
          <a:noFill/>
          <a:ln>
            <a:noFill/>
          </a:ln>
        </p:spPr>
      </p:pic>
    </p:spTree>
    <p:extLst>
      <p:ext uri="{BB962C8B-B14F-4D97-AF65-F5344CB8AC3E}">
        <p14:creationId xmlns:p14="http://schemas.microsoft.com/office/powerpoint/2010/main" val="1778552792"/>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5"/>
          <p:cNvSpPr txBox="1">
            <a:spLocks noGrp="1"/>
          </p:cNvSpPr>
          <p:nvPr>
            <p:ph type="body" idx="1"/>
          </p:nvPr>
        </p:nvSpPr>
        <p:spPr>
          <a:xfrm>
            <a:off x="838199" y="2076892"/>
            <a:ext cx="9198136" cy="4293222"/>
          </a:xfrm>
          <a:prstGeom prst="rect">
            <a:avLst/>
          </a:prstGeom>
          <a:noFill/>
          <a:ln>
            <a:noFill/>
          </a:ln>
        </p:spPr>
        <p:txBody>
          <a:bodyPr spcFirstLastPara="1" wrap="square" lIns="91433" tIns="45700" rIns="91433" bIns="45700" anchor="b" anchorCtr="0">
            <a:noAutofit/>
          </a:bodyPr>
          <a:lstStyle/>
          <a:p>
            <a:pPr marL="285750" indent="-285750">
              <a:lnSpc>
                <a:spcPct val="100000"/>
              </a:lnSpc>
              <a:spcBef>
                <a:spcPts val="600"/>
              </a:spcBef>
              <a:spcAft>
                <a:spcPts val="600"/>
              </a:spcAft>
              <a:buClrTx/>
              <a:buSzPct val="100000"/>
              <a:buFont typeface="Arial" panose="020B0604020202020204" pitchFamily="34" charset="0"/>
              <a:buChar char="•"/>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endParaRPr lang="es-419" sz="1500" dirty="0">
              <a:solidFill>
                <a:schemeClr val="accent1">
                  <a:lumMod val="50000"/>
                </a:schemeClr>
              </a:solidFill>
              <a:latin typeface="gobCL" pitchFamily="50" charset="0"/>
              <a:sym typeface="Rubik"/>
            </a:endParaRPr>
          </a:p>
          <a:p>
            <a:pPr marL="0" indent="0">
              <a:lnSpc>
                <a:spcPct val="100000"/>
              </a:lnSpc>
              <a:spcBef>
                <a:spcPts val="600"/>
              </a:spcBef>
              <a:spcAft>
                <a:spcPts val="600"/>
              </a:spcAft>
              <a:buClrTx/>
              <a:buSzPct val="100000"/>
              <a:tabLst>
                <a:tab pos="457200" algn="l"/>
              </a:tabLst>
              <a:defRPr/>
            </a:pPr>
            <a:r>
              <a:rPr lang="es-419" sz="1500" kern="1200" dirty="0">
                <a:solidFill>
                  <a:srgbClr val="002060"/>
                </a:solidFill>
                <a:latin typeface="Rubik"/>
                <a:ea typeface="+mn-ea"/>
                <a:cs typeface="+mn-cs"/>
                <a:sym typeface="Rubik"/>
              </a:rPr>
              <a:t>¿Qué son las obligaciones tributarias?</a:t>
            </a:r>
            <a:endParaRPr sz="1500" kern="1200" dirty="0">
              <a:solidFill>
                <a:srgbClr val="002060"/>
              </a:solidFill>
              <a:latin typeface="Rubik"/>
              <a:ea typeface="+mn-ea"/>
              <a:cs typeface="+mn-cs"/>
              <a:sym typeface="Rubik"/>
            </a:endParaRPr>
          </a:p>
          <a:p>
            <a:pPr marL="0" indent="0">
              <a:lnSpc>
                <a:spcPct val="100000"/>
              </a:lnSpc>
              <a:spcBef>
                <a:spcPts val="600"/>
              </a:spcBef>
              <a:spcAft>
                <a:spcPts val="600"/>
              </a:spcAft>
              <a:buClrTx/>
              <a:buSzPct val="100000"/>
              <a:tabLst>
                <a:tab pos="457200" algn="l"/>
              </a:tabLst>
              <a:defRPr/>
            </a:pPr>
            <a:r>
              <a:rPr lang="es-419" sz="1500" b="0" kern="1200" dirty="0">
                <a:solidFill>
                  <a:srgbClr val="002060"/>
                </a:solidFill>
                <a:latin typeface="Rubik"/>
                <a:ea typeface="+mn-ea"/>
                <a:cs typeface="+mn-cs"/>
                <a:sym typeface="Rubik Medium"/>
              </a:rPr>
              <a:t>Las obligaciones tributarias se encuentran establecidas por la ley. No es aceptable ni tolerable que algunos contribuyentes reduzcan de forma ilícita su carga tributaria mediante la comisión de delitos tributarios o la planificación tributaria agresiva. </a:t>
            </a:r>
            <a:endParaRPr sz="1500" b="0" kern="1200" dirty="0">
              <a:solidFill>
                <a:srgbClr val="002060"/>
              </a:solidFill>
              <a:latin typeface="Rubik"/>
              <a:ea typeface="+mn-ea"/>
              <a:cs typeface="+mn-cs"/>
            </a:endParaRPr>
          </a:p>
          <a:p>
            <a:pPr marL="0" indent="0">
              <a:lnSpc>
                <a:spcPct val="100000"/>
              </a:lnSpc>
              <a:spcBef>
                <a:spcPts val="600"/>
              </a:spcBef>
              <a:spcAft>
                <a:spcPts val="600"/>
              </a:spcAft>
              <a:buClrTx/>
              <a:buSzPct val="100000"/>
              <a:tabLst>
                <a:tab pos="457200" algn="l"/>
              </a:tabLst>
              <a:defRPr/>
            </a:pPr>
            <a:r>
              <a:rPr lang="es-MX" sz="1500" kern="1200" dirty="0">
                <a:solidFill>
                  <a:srgbClr val="002060"/>
                </a:solidFill>
                <a:latin typeface="Rubik"/>
                <a:ea typeface="+mn-ea"/>
                <a:cs typeface="+mn-cs"/>
              </a:rPr>
              <a:t>El incumplimiento tributario es un lastre para la productividad y la eficiencia de la economía</a:t>
            </a:r>
            <a:endParaRPr lang="es-CL" sz="1500" kern="1200" dirty="0">
              <a:solidFill>
                <a:srgbClr val="002060"/>
              </a:solidFill>
              <a:latin typeface="Rubik"/>
              <a:ea typeface="+mn-ea"/>
              <a:cs typeface="+mn-cs"/>
            </a:endParaRPr>
          </a:p>
          <a:p>
            <a:pPr marL="450850" lvl="0" indent="-450850" defTabSz="914400" eaLnBrk="1" fontAlgn="auto" latinLnBrk="0" hangingPunct="1">
              <a:lnSpc>
                <a:spcPct val="100000"/>
              </a:lnSpc>
              <a:spcBef>
                <a:spcPts val="600"/>
              </a:spcBef>
              <a:spcAft>
                <a:spcPts val="600"/>
              </a:spcAft>
              <a:buClrTx/>
              <a:buSzPct val="100000"/>
              <a:buFont typeface="Arial" panose="020B0604020202020204" pitchFamily="34" charset="0"/>
              <a:buChar char="•"/>
              <a:tabLst>
                <a:tab pos="457200" algn="l"/>
              </a:tabLst>
              <a:defRPr/>
            </a:pPr>
            <a:r>
              <a:rPr lang="es-CL" sz="1500" b="0" kern="1200" dirty="0">
                <a:solidFill>
                  <a:srgbClr val="002060"/>
                </a:solidFill>
                <a:latin typeface="Rubik"/>
                <a:ea typeface="+mn-ea"/>
                <a:cs typeface="+mn-cs"/>
              </a:rPr>
              <a:t>La evasión y la elusión tienen consecuencias negativas sobre la eficiencia y la productividad de la economía. </a:t>
            </a:r>
          </a:p>
          <a:p>
            <a:pPr marL="450850" lvl="0" indent="-450850" defTabSz="914400" eaLnBrk="1" fontAlgn="auto" latinLnBrk="0" hangingPunct="1">
              <a:lnSpc>
                <a:spcPct val="100000"/>
              </a:lnSpc>
              <a:spcBef>
                <a:spcPts val="600"/>
              </a:spcBef>
              <a:spcAft>
                <a:spcPts val="600"/>
              </a:spcAft>
              <a:buClrTx/>
              <a:buSzPct val="100000"/>
              <a:buFont typeface="Arial" panose="020B0604020202020204" pitchFamily="34" charset="0"/>
              <a:buChar char="•"/>
              <a:tabLst>
                <a:tab pos="457200" algn="l"/>
              </a:tabLst>
              <a:defRPr/>
            </a:pPr>
            <a:r>
              <a:rPr lang="es-CL" sz="1500" b="0" kern="1200" dirty="0">
                <a:solidFill>
                  <a:srgbClr val="002060"/>
                </a:solidFill>
                <a:latin typeface="Rubik"/>
                <a:ea typeface="+mn-ea"/>
                <a:cs typeface="+mn-cs"/>
              </a:rPr>
              <a:t>Un ambiente de menor cumplimiento tributario genera ventajas competitivas para empresas más propensas a estos ilícitos, frente a empresas potencialmente más productivas y que cumplen sus obligaciones. </a:t>
            </a:r>
          </a:p>
          <a:p>
            <a:pPr marL="401638" indent="-401638">
              <a:lnSpc>
                <a:spcPct val="100000"/>
              </a:lnSpc>
              <a:spcBef>
                <a:spcPts val="600"/>
              </a:spcBef>
              <a:spcAft>
                <a:spcPts val="600"/>
              </a:spcAft>
              <a:buClrTx/>
              <a:buSzPct val="100000"/>
              <a:buFont typeface="Arial" panose="020B0604020202020204" pitchFamily="34" charset="0"/>
              <a:buChar char="•"/>
              <a:defRPr/>
            </a:pPr>
            <a:r>
              <a:rPr lang="es-CL" sz="1500" b="0" kern="1200" dirty="0">
                <a:solidFill>
                  <a:srgbClr val="002060"/>
                </a:solidFill>
                <a:latin typeface="Rubik"/>
                <a:ea typeface="+mn-ea"/>
                <a:cs typeface="+mn-cs"/>
              </a:rPr>
              <a:t>Además, incentiva el desvío de </a:t>
            </a:r>
            <a:r>
              <a:rPr lang="es-ES" sz="1500" b="0" kern="1200" dirty="0">
                <a:solidFill>
                  <a:srgbClr val="002060"/>
                </a:solidFill>
                <a:latin typeface="Rubik"/>
                <a:ea typeface="+mn-ea"/>
                <a:cs typeface="+mn-cs"/>
              </a:rPr>
              <a:t>recursos desde actividades productivas hacia la captura de rentas asociadas a la planificación tributaria agresiva y a la comisión de delitos tributarios. </a:t>
            </a:r>
          </a:p>
          <a:p>
            <a:pPr marL="401638" indent="-401638">
              <a:lnSpc>
                <a:spcPct val="100000"/>
              </a:lnSpc>
              <a:spcBef>
                <a:spcPts val="600"/>
              </a:spcBef>
              <a:spcAft>
                <a:spcPts val="600"/>
              </a:spcAft>
              <a:buClrTx/>
              <a:buSzPct val="100000"/>
              <a:buFont typeface="Arial" panose="020B0604020202020204" pitchFamily="34" charset="0"/>
              <a:buChar char="•"/>
              <a:defRPr/>
            </a:pPr>
            <a:r>
              <a:rPr lang="es-ES" sz="1500" b="0" kern="1200" dirty="0">
                <a:solidFill>
                  <a:srgbClr val="002060"/>
                </a:solidFill>
                <a:latin typeface="Rubik"/>
                <a:ea typeface="+mn-ea"/>
                <a:cs typeface="+mn-cs"/>
              </a:rPr>
              <a:t>Se ha documentado que la evasión afecta la estructura de los mercados, generando una mayor concentración de empresas en mercados con alta competencia (</a:t>
            </a:r>
            <a:r>
              <a:rPr lang="es-ES" sz="1500" b="0" kern="1200" dirty="0" err="1">
                <a:solidFill>
                  <a:srgbClr val="002060"/>
                </a:solidFill>
                <a:latin typeface="Rubik"/>
                <a:ea typeface="+mn-ea"/>
                <a:cs typeface="+mn-cs"/>
              </a:rPr>
              <a:t>Coppies</a:t>
            </a:r>
            <a:r>
              <a:rPr lang="es-ES" sz="1500" b="0" kern="1200" dirty="0">
                <a:solidFill>
                  <a:srgbClr val="002060"/>
                </a:solidFill>
                <a:latin typeface="Rubik"/>
                <a:ea typeface="+mn-ea"/>
                <a:cs typeface="+mn-cs"/>
              </a:rPr>
              <a:t> et al., 2022).</a:t>
            </a:r>
            <a:endParaRPr lang="es-CL" sz="1500" b="0" kern="1200" dirty="0">
              <a:solidFill>
                <a:srgbClr val="002060"/>
              </a:solidFill>
              <a:latin typeface="Rubik"/>
              <a:ea typeface="+mn-ea"/>
              <a:cs typeface="+mn-cs"/>
            </a:endParaRPr>
          </a:p>
          <a:p>
            <a:pPr marL="401638" indent="-401638">
              <a:lnSpc>
                <a:spcPct val="100000"/>
              </a:lnSpc>
              <a:spcBef>
                <a:spcPts val="600"/>
              </a:spcBef>
              <a:spcAft>
                <a:spcPts val="600"/>
              </a:spcAft>
              <a:buClrTx/>
              <a:buSzPct val="100000"/>
              <a:buFont typeface="Arial" panose="020B0604020202020204" pitchFamily="34" charset="0"/>
              <a:buChar char="•"/>
              <a:defRPr/>
            </a:pPr>
            <a:r>
              <a:rPr lang="es-CL" sz="1500" b="0" kern="1200" dirty="0">
                <a:solidFill>
                  <a:srgbClr val="002060"/>
                </a:solidFill>
                <a:latin typeface="Rubik"/>
                <a:ea typeface="+mn-ea"/>
                <a:cs typeface="+mn-cs"/>
              </a:rPr>
              <a:t>Asimismo, se ha encontrado una correlación positiva entre la moral tributaria y el crecimiento económico  (Bethencourt et al., 2019). La primera depende negativamente de la evasión. </a:t>
            </a:r>
          </a:p>
          <a:p>
            <a:pPr marL="401638" indent="-401638">
              <a:lnSpc>
                <a:spcPct val="100000"/>
              </a:lnSpc>
              <a:spcBef>
                <a:spcPts val="600"/>
              </a:spcBef>
              <a:spcAft>
                <a:spcPts val="600"/>
              </a:spcAft>
              <a:buClrTx/>
              <a:buSzPct val="100000"/>
              <a:buFont typeface="Arial" panose="020B0604020202020204" pitchFamily="34" charset="0"/>
              <a:buChar char="•"/>
              <a:defRPr/>
            </a:pPr>
            <a:r>
              <a:rPr lang="es-CL" sz="1500" b="0" kern="1200" dirty="0">
                <a:solidFill>
                  <a:srgbClr val="002060"/>
                </a:solidFill>
                <a:latin typeface="Rubik"/>
                <a:ea typeface="+mn-ea"/>
                <a:cs typeface="+mn-cs"/>
              </a:rPr>
              <a:t>Un estudio (Bobbio, 2016) analizó </a:t>
            </a:r>
            <a:r>
              <a:rPr lang="es-ES" sz="1500" b="0" kern="1200" dirty="0">
                <a:solidFill>
                  <a:srgbClr val="002060"/>
                </a:solidFill>
                <a:latin typeface="Rubik"/>
                <a:ea typeface="+mn-ea"/>
                <a:cs typeface="+mn-cs"/>
              </a:rPr>
              <a:t>la dinámica de empresas en Italia entre 1995 y 2016, concluyendo que un mayor cumplimiento tributario habría incrementado el crecimiento de largo plazo entre 0,9% y 1,1%.</a:t>
            </a:r>
            <a:endParaRPr lang="es-CL" sz="1500" b="0" kern="1200" dirty="0">
              <a:solidFill>
                <a:srgbClr val="002060"/>
              </a:solidFill>
              <a:latin typeface="Rubik"/>
              <a:ea typeface="+mn-ea"/>
              <a:cs typeface="+mn-cs"/>
            </a:endParaRPr>
          </a:p>
          <a:p>
            <a:pPr marL="405765" indent="-135255" algn="just">
              <a:lnSpc>
                <a:spcPct val="107000"/>
              </a:lnSpc>
              <a:spcBef>
                <a:spcPts val="0"/>
              </a:spcBef>
              <a:buSzPts val="1800"/>
            </a:pPr>
            <a:endParaRPr sz="1500" b="0" dirty="0">
              <a:solidFill>
                <a:srgbClr val="002060"/>
              </a:solidFill>
              <a:latin typeface="Arial"/>
              <a:ea typeface="Arial"/>
              <a:cs typeface="Arial"/>
            </a:endParaRPr>
          </a:p>
        </p:txBody>
      </p:sp>
      <p:sp>
        <p:nvSpPr>
          <p:cNvPr id="196" name="Google Shape;196;p35"/>
          <p:cNvSpPr/>
          <p:nvPr/>
        </p:nvSpPr>
        <p:spPr>
          <a:xfrm>
            <a:off x="838199" y="393882"/>
            <a:ext cx="9198136" cy="535091"/>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just"/>
            <a:endParaRPr lang="es-CL" sz="2400">
              <a:latin typeface="Calibri"/>
              <a:ea typeface="Calibri"/>
              <a:cs typeface="Calibri"/>
              <a:sym typeface="Calibri"/>
            </a:endParaRPr>
          </a:p>
        </p:txBody>
      </p:sp>
      <p:sp>
        <p:nvSpPr>
          <p:cNvPr id="197" name="Google Shape;197;p35"/>
          <p:cNvSpPr txBox="1"/>
          <p:nvPr/>
        </p:nvSpPr>
        <p:spPr>
          <a:xfrm>
            <a:off x="848046" y="405793"/>
            <a:ext cx="8731888" cy="461624"/>
          </a:xfrm>
          <a:prstGeom prst="rect">
            <a:avLst/>
          </a:prstGeom>
          <a:noFill/>
          <a:ln>
            <a:noFill/>
          </a:ln>
        </p:spPr>
        <p:txBody>
          <a:bodyPr spcFirstLastPara="1" wrap="square" lIns="91433" tIns="45700" rIns="91433" bIns="45700" anchor="t" anchorCtr="0">
            <a:spAutoFit/>
          </a:bodyPr>
          <a:lstStyle/>
          <a:p>
            <a:pPr algn="just">
              <a:buClr>
                <a:srgbClr val="1F3864"/>
              </a:buClr>
              <a:buSzPts val="2400"/>
            </a:pPr>
            <a:r>
              <a:rPr lang="es-419" sz="2400" b="1" dirty="0">
                <a:solidFill>
                  <a:srgbClr val="002060"/>
                </a:solidFill>
                <a:latin typeface="Rubik"/>
                <a:sym typeface="Rubik"/>
              </a:rPr>
              <a:t>Cumplimiento de las obligaciones tributarias  </a:t>
            </a:r>
            <a:endParaRPr lang="es-CL" sz="2400" b="1" dirty="0">
              <a:solidFill>
                <a:srgbClr val="002060"/>
              </a:solidFill>
              <a:latin typeface="Rubik"/>
              <a:sym typeface="Rubik"/>
            </a:endParaRPr>
          </a:p>
        </p:txBody>
      </p:sp>
      <p:pic>
        <p:nvPicPr>
          <p:cNvPr id="198" name="Google Shape;198;p35"/>
          <p:cNvPicPr preferRelativeResize="0"/>
          <p:nvPr/>
        </p:nvPicPr>
        <p:blipFill rotWithShape="1">
          <a:blip r:embed="rId5">
            <a:alphaModFix/>
          </a:blip>
          <a:srcRect l="41414" r="41412"/>
          <a:stretch/>
        </p:blipFill>
        <p:spPr>
          <a:xfrm>
            <a:off x="10343017" y="196067"/>
            <a:ext cx="1664901" cy="6461701"/>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7AB8562F-6B25-E845-8A4E-FEF30298BDA4}"/>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85983139-CF89-C83F-916A-BAE498C93A09}"/>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95918CA8-25AE-200F-89DA-5452B051B74C}"/>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0BD6A94F-219B-486F-45AB-FBDA0D90DD32}"/>
              </a:ext>
            </a:extLst>
          </p:cNvPr>
          <p:cNvSpPr txBox="1"/>
          <p:nvPr/>
        </p:nvSpPr>
        <p:spPr>
          <a:xfrm>
            <a:off x="786307" y="397240"/>
            <a:ext cx="7466210"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ES" sz="2800" b="1" kern="0" dirty="0">
                <a:solidFill>
                  <a:srgbClr val="002060"/>
                </a:solidFill>
                <a:latin typeface="Rubik"/>
                <a:ea typeface="Rubik"/>
                <a:cs typeface="Rubik"/>
                <a:sym typeface="Rubik"/>
              </a:rPr>
              <a:t>Modernización de la Administración Tributaria</a:t>
            </a:r>
          </a:p>
        </p:txBody>
      </p:sp>
      <p:sp>
        <p:nvSpPr>
          <p:cNvPr id="5" name="Google Shape;357;p46">
            <a:extLst>
              <a:ext uri="{FF2B5EF4-FFF2-40B4-BE49-F238E27FC236}">
                <a16:creationId xmlns:a16="http://schemas.microsoft.com/office/drawing/2014/main" id="{75223AB4-85B0-71D1-4CDD-6BC1B1DB8BDD}"/>
              </a:ext>
            </a:extLst>
          </p:cNvPr>
          <p:cNvSpPr txBox="1"/>
          <p:nvPr/>
        </p:nvSpPr>
        <p:spPr>
          <a:xfrm>
            <a:off x="692285" y="1248500"/>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4. Modernización Ordenanza de Aduanas</a:t>
            </a:r>
            <a:endParaRPr sz="2000" kern="0" dirty="0">
              <a:solidFill>
                <a:srgbClr val="002060"/>
              </a:solidFill>
              <a:latin typeface="Rubik SemiBold"/>
              <a:ea typeface="Rubik SemiBold"/>
              <a:cs typeface="Rubik SemiBold"/>
              <a:sym typeface="Rubik SemiBold"/>
            </a:endParaRPr>
          </a:p>
        </p:txBody>
      </p:sp>
      <p:sp>
        <p:nvSpPr>
          <p:cNvPr id="6" name="Google Shape;347;p46">
            <a:extLst>
              <a:ext uri="{FF2B5EF4-FFF2-40B4-BE49-F238E27FC236}">
                <a16:creationId xmlns:a16="http://schemas.microsoft.com/office/drawing/2014/main" id="{97E8382A-2080-1008-2EFE-3B33914B0065}"/>
              </a:ext>
            </a:extLst>
          </p:cNvPr>
          <p:cNvSpPr txBox="1"/>
          <p:nvPr/>
        </p:nvSpPr>
        <p:spPr>
          <a:xfrm>
            <a:off x="365978" y="1989390"/>
            <a:ext cx="7935249" cy="3016170"/>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crea un </a:t>
            </a:r>
            <a:r>
              <a:rPr lang="es-ES" b="1" kern="0" dirty="0">
                <a:solidFill>
                  <a:srgbClr val="1F3864"/>
                </a:solidFill>
                <a:latin typeface="Rubik"/>
                <a:ea typeface="Rubik"/>
                <a:cs typeface="Rubik"/>
                <a:sym typeface="Rubik"/>
              </a:rPr>
              <a:t>catálogo de derechos del contribuyente </a:t>
            </a:r>
            <a:r>
              <a:rPr lang="es-ES" kern="0" dirty="0">
                <a:solidFill>
                  <a:srgbClr val="1F3864"/>
                </a:solidFill>
                <a:latin typeface="Rubik"/>
                <a:ea typeface="Rubik"/>
                <a:cs typeface="Rubik"/>
                <a:sym typeface="Rubik"/>
              </a:rPr>
              <a:t>y el recurso administrativo de resguardo.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armonizan las normas de procedimientos judiciales a las del Código Tributario.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t>
            </a:r>
            <a:r>
              <a:rPr lang="es-ES" kern="0" dirty="0">
                <a:solidFill>
                  <a:srgbClr val="002060"/>
                </a:solidFill>
                <a:latin typeface="Rubik"/>
                <a:ea typeface="Rubik"/>
                <a:cs typeface="Rubik"/>
                <a:sym typeface="Rubik"/>
              </a:rPr>
              <a:t>actualizan</a:t>
            </a:r>
            <a:r>
              <a:rPr lang="es-ES" kern="0" dirty="0">
                <a:solidFill>
                  <a:srgbClr val="1F3864"/>
                </a:solidFill>
                <a:latin typeface="Rubik"/>
                <a:ea typeface="Rubik"/>
                <a:cs typeface="Rubik"/>
                <a:sym typeface="Rubik"/>
              </a:rPr>
              <a:t> las normas sobre aplicación de multa y formulación de cargos.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permite determinar la </a:t>
            </a:r>
            <a:r>
              <a:rPr lang="es-ES" b="1" kern="0" dirty="0">
                <a:solidFill>
                  <a:srgbClr val="1F3864"/>
                </a:solidFill>
                <a:latin typeface="Rubik"/>
                <a:ea typeface="Rubik"/>
                <a:cs typeface="Rubik"/>
                <a:sym typeface="Rubik"/>
              </a:rPr>
              <a:t>donación de mercaderías abandonadas </a:t>
            </a:r>
            <a:r>
              <a:rPr lang="es-ES" kern="0" dirty="0">
                <a:solidFill>
                  <a:srgbClr val="1F3864"/>
                </a:solidFill>
                <a:latin typeface="Rubik"/>
                <a:ea typeface="Rubik"/>
                <a:cs typeface="Rubik"/>
                <a:sym typeface="Rubik"/>
              </a:rPr>
              <a:t>en reemplazo de su destrucción. </a:t>
            </a:r>
            <a:endParaRPr lang="es-ES" kern="0" dirty="0">
              <a:solidFill>
                <a:srgbClr val="1F3864"/>
              </a:solidFill>
              <a:latin typeface="Rubik"/>
              <a:ea typeface="Rubik"/>
              <a:cs typeface="Rubik"/>
            </a:endParaRPr>
          </a:p>
        </p:txBody>
      </p:sp>
      <p:pic>
        <p:nvPicPr>
          <p:cNvPr id="3" name="Google Shape;288;p42">
            <a:extLst>
              <a:ext uri="{FF2B5EF4-FFF2-40B4-BE49-F238E27FC236}">
                <a16:creationId xmlns:a16="http://schemas.microsoft.com/office/drawing/2014/main" id="{269724E9-E514-7667-F009-0385088421DC}"/>
              </a:ext>
            </a:extLst>
          </p:cNvPr>
          <p:cNvPicPr preferRelativeResize="0"/>
          <p:nvPr/>
        </p:nvPicPr>
        <p:blipFill rotWithShape="1">
          <a:blip r:embed="rId5">
            <a:alphaModFix/>
          </a:blip>
          <a:srcRect l="36158" r="28527"/>
          <a:stretch/>
        </p:blipFill>
        <p:spPr>
          <a:xfrm>
            <a:off x="8585251" y="189866"/>
            <a:ext cx="3437500" cy="6478267"/>
          </a:xfrm>
          <a:prstGeom prst="rect">
            <a:avLst/>
          </a:prstGeom>
          <a:noFill/>
          <a:ln>
            <a:noFill/>
          </a:ln>
        </p:spPr>
      </p:pic>
    </p:spTree>
    <p:extLst>
      <p:ext uri="{BB962C8B-B14F-4D97-AF65-F5344CB8AC3E}">
        <p14:creationId xmlns:p14="http://schemas.microsoft.com/office/powerpoint/2010/main" val="1683178315"/>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A5DA8D7E-EDF4-CAA1-75CD-3FAC937EB303}"/>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A4C01B81-674A-2724-90F3-310DF4FE7BFA}"/>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3C5BFA9D-84F7-1E81-361E-E32AFBCCC1AA}"/>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A5B2BCF7-FFE3-13EA-CEB4-8614E60B4968}"/>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ES" sz="2800" b="1" kern="0" dirty="0">
                <a:solidFill>
                  <a:srgbClr val="002060"/>
                </a:solidFill>
                <a:latin typeface="Rubik"/>
                <a:ea typeface="Rubik"/>
                <a:cs typeface="Rubik"/>
                <a:sym typeface="Rubik"/>
              </a:rPr>
              <a:t>Modernización de los Tribunales Tributarios </a:t>
            </a:r>
          </a:p>
        </p:txBody>
      </p:sp>
      <p:sp>
        <p:nvSpPr>
          <p:cNvPr id="5" name="Google Shape;357;p46">
            <a:extLst>
              <a:ext uri="{FF2B5EF4-FFF2-40B4-BE49-F238E27FC236}">
                <a16:creationId xmlns:a16="http://schemas.microsoft.com/office/drawing/2014/main" id="{2017F77C-00D1-C8B3-8C00-BDCDD2083E88}"/>
              </a:ext>
            </a:extLst>
          </p:cNvPr>
          <p:cNvSpPr txBox="1"/>
          <p:nvPr/>
        </p:nvSpPr>
        <p:spPr>
          <a:xfrm>
            <a:off x="790608" y="1174758"/>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5. Procedimiento ante TTA</a:t>
            </a:r>
            <a:endParaRPr sz="2000" kern="0" dirty="0">
              <a:solidFill>
                <a:srgbClr val="002060"/>
              </a:solidFill>
              <a:latin typeface="Rubik SemiBold"/>
              <a:ea typeface="Rubik SemiBold"/>
              <a:cs typeface="Rubik SemiBold"/>
              <a:sym typeface="Rubik SemiBold"/>
            </a:endParaRPr>
          </a:p>
        </p:txBody>
      </p:sp>
      <p:sp>
        <p:nvSpPr>
          <p:cNvPr id="6" name="Google Shape;347;p46">
            <a:extLst>
              <a:ext uri="{FF2B5EF4-FFF2-40B4-BE49-F238E27FC236}">
                <a16:creationId xmlns:a16="http://schemas.microsoft.com/office/drawing/2014/main" id="{8385139A-CB9A-D15F-CC15-2CD60E055924}"/>
              </a:ext>
            </a:extLst>
          </p:cNvPr>
          <p:cNvSpPr txBox="1"/>
          <p:nvPr/>
        </p:nvSpPr>
        <p:spPr>
          <a:xfrm>
            <a:off x="697816" y="1976056"/>
            <a:ext cx="7459528" cy="4124166"/>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b="1" kern="0" dirty="0">
                <a:solidFill>
                  <a:srgbClr val="1F3864"/>
                </a:solidFill>
                <a:latin typeface="Rubik"/>
                <a:ea typeface="Rubik"/>
                <a:cs typeface="Rubik"/>
                <a:sym typeface="Rubik"/>
              </a:rPr>
              <a:t>Notificación por correo electrónico </a:t>
            </a:r>
            <a:r>
              <a:rPr lang="es-ES" kern="0" dirty="0">
                <a:solidFill>
                  <a:srgbClr val="1F3864"/>
                </a:solidFill>
                <a:latin typeface="Rubik"/>
                <a:ea typeface="Rubik"/>
                <a:cs typeface="Rubik"/>
                <a:sym typeface="Rubik"/>
              </a:rPr>
              <a:t>como regla general y creación de expediente electrónico.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t>
            </a:r>
            <a:r>
              <a:rPr lang="es-ES" b="1" kern="0" dirty="0">
                <a:solidFill>
                  <a:srgbClr val="1F3864"/>
                </a:solidFill>
                <a:latin typeface="Rubik"/>
                <a:ea typeface="Rubik"/>
                <a:cs typeface="Rubik"/>
                <a:sym typeface="Rubik"/>
              </a:rPr>
              <a:t>reducen las restricciones </a:t>
            </a:r>
            <a:r>
              <a:rPr lang="es-ES" kern="0" dirty="0">
                <a:solidFill>
                  <a:srgbClr val="1F3864"/>
                </a:solidFill>
                <a:latin typeface="Rubik"/>
                <a:ea typeface="Rubik"/>
                <a:cs typeface="Rubik"/>
                <a:sym typeface="Rubik"/>
              </a:rPr>
              <a:t>para que el juez pueda proponer bases de conciliación.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El procedimiento de </a:t>
            </a:r>
            <a:r>
              <a:rPr lang="es-ES" b="1" kern="0" dirty="0">
                <a:solidFill>
                  <a:srgbClr val="1F3864"/>
                </a:solidFill>
                <a:latin typeface="Rubik"/>
                <a:ea typeface="Rubik"/>
                <a:cs typeface="Rubik"/>
                <a:sym typeface="Rubik"/>
              </a:rPr>
              <a:t>reclamo sobre avalúo de bienes raíces pasa al procedimiento general </a:t>
            </a:r>
            <a:r>
              <a:rPr lang="es-ES" kern="0" dirty="0">
                <a:solidFill>
                  <a:srgbClr val="1F3864"/>
                </a:solidFill>
                <a:latin typeface="Rubik"/>
                <a:ea typeface="Rubik"/>
                <a:cs typeface="Rubik"/>
                <a:sym typeface="Rubik"/>
              </a:rPr>
              <a:t>de reclamaciones manteniendo los plazos de interposición del reclamo y causales para reclamar.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moderniza y </a:t>
            </a:r>
            <a:r>
              <a:rPr lang="es-ES" b="1" kern="0" dirty="0">
                <a:solidFill>
                  <a:srgbClr val="1F3864"/>
                </a:solidFill>
                <a:latin typeface="Rubik"/>
                <a:ea typeface="Rubik"/>
                <a:cs typeface="Rubik"/>
                <a:sym typeface="Rubik"/>
              </a:rPr>
              <a:t>mejora el procedimiento especial de aplicación de multas </a:t>
            </a:r>
            <a:r>
              <a:rPr lang="es-ES" kern="0" dirty="0">
                <a:solidFill>
                  <a:srgbClr val="1F3864"/>
                </a:solidFill>
                <a:latin typeface="Rubik"/>
                <a:ea typeface="Rubik"/>
                <a:cs typeface="Rubik"/>
                <a:sym typeface="Rubik"/>
              </a:rPr>
              <a:t>aplicable a casos donde el SII no ejerce la acción penal, asegurando la posibilidad de defensa del contribuyente. </a:t>
            </a:r>
            <a:endParaRPr lang="es-ES" kern="0" dirty="0">
              <a:solidFill>
                <a:srgbClr val="1F3864"/>
              </a:solidFill>
              <a:latin typeface="Rubik"/>
              <a:ea typeface="Rubik"/>
              <a:cs typeface="Rubik"/>
            </a:endParaRPr>
          </a:p>
          <a:p>
            <a:pPr marL="342900" indent="-342900" algn="just" defTabSz="1219170">
              <a:buClr>
                <a:srgbClr val="000000"/>
              </a:buClr>
              <a:buFont typeface="Arial" panose="020B0604020202020204" pitchFamily="34" charset="0"/>
              <a:buChar char="•"/>
            </a:pPr>
            <a:endParaRPr lang="es-ES" kern="0" dirty="0">
              <a:solidFill>
                <a:srgbClr val="1F3864"/>
              </a:solidFill>
              <a:latin typeface="Rubik"/>
              <a:ea typeface="Rubik"/>
              <a:cs typeface="Rubik"/>
              <a:sym typeface="Rubik"/>
            </a:endParaRPr>
          </a:p>
        </p:txBody>
      </p:sp>
      <p:pic>
        <p:nvPicPr>
          <p:cNvPr id="3" name="Google Shape;288;p42">
            <a:extLst>
              <a:ext uri="{FF2B5EF4-FFF2-40B4-BE49-F238E27FC236}">
                <a16:creationId xmlns:a16="http://schemas.microsoft.com/office/drawing/2014/main" id="{523A62A0-3573-2C83-142F-2E42664EB338}"/>
              </a:ext>
            </a:extLst>
          </p:cNvPr>
          <p:cNvPicPr preferRelativeResize="0"/>
          <p:nvPr/>
        </p:nvPicPr>
        <p:blipFill rotWithShape="1">
          <a:blip r:embed="rId5">
            <a:alphaModFix/>
          </a:blip>
          <a:srcRect l="36158" r="28527"/>
          <a:stretch/>
        </p:blipFill>
        <p:spPr>
          <a:xfrm>
            <a:off x="8585251" y="189866"/>
            <a:ext cx="3437500" cy="6478267"/>
          </a:xfrm>
          <a:prstGeom prst="rect">
            <a:avLst/>
          </a:prstGeom>
          <a:noFill/>
          <a:ln>
            <a:noFill/>
          </a:ln>
        </p:spPr>
      </p:pic>
    </p:spTree>
    <p:extLst>
      <p:ext uri="{BB962C8B-B14F-4D97-AF65-F5344CB8AC3E}">
        <p14:creationId xmlns:p14="http://schemas.microsoft.com/office/powerpoint/2010/main" val="3251360566"/>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8" name="Google Shape;345;p46">
            <a:extLst>
              <a:ext uri="{FF2B5EF4-FFF2-40B4-BE49-F238E27FC236}">
                <a16:creationId xmlns:a16="http://schemas.microsoft.com/office/drawing/2014/main" id="{8B554397-40CB-13C5-6A7E-FDD92B228609}"/>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14" name="Google Shape;314;p44"/>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22" name="Google Shape;322;p44"/>
          <p:cNvPicPr preferRelativeResize="0"/>
          <p:nvPr/>
        </p:nvPicPr>
        <p:blipFill rotWithShape="1">
          <a:blip r:embed="rId4">
            <a:alphaModFix/>
          </a:blip>
          <a:srcRect l="41817" r="26522"/>
          <a:stretch/>
        </p:blipFill>
        <p:spPr>
          <a:xfrm>
            <a:off x="184201" y="187034"/>
            <a:ext cx="3437500" cy="6478271"/>
          </a:xfrm>
          <a:prstGeom prst="rect">
            <a:avLst/>
          </a:prstGeom>
          <a:noFill/>
          <a:ln>
            <a:noFill/>
          </a:ln>
        </p:spPr>
      </p:pic>
      <p:sp>
        <p:nvSpPr>
          <p:cNvPr id="6" name="Google Shape;346;p46">
            <a:extLst>
              <a:ext uri="{FF2B5EF4-FFF2-40B4-BE49-F238E27FC236}">
                <a16:creationId xmlns:a16="http://schemas.microsoft.com/office/drawing/2014/main" id="{73E11F5C-DF48-27F2-33EA-DA310DDA6484}"/>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dirty="0">
                <a:solidFill>
                  <a:srgbClr val="002060"/>
                </a:solidFill>
                <a:latin typeface="Rubik"/>
                <a:ea typeface="Rubik"/>
                <a:cs typeface="Rubik"/>
                <a:sym typeface="Rubik"/>
              </a:rPr>
              <a:t>Control de la informalidad</a:t>
            </a:r>
            <a:endParaRPr sz="2800" b="1" kern="0" dirty="0">
              <a:solidFill>
                <a:srgbClr val="002060"/>
              </a:solidFill>
              <a:latin typeface="Rubik"/>
              <a:ea typeface="Rubik"/>
              <a:cs typeface="Rubik"/>
              <a:sym typeface="Rubik"/>
            </a:endParaRPr>
          </a:p>
        </p:txBody>
      </p:sp>
      <p:sp>
        <p:nvSpPr>
          <p:cNvPr id="9" name="Google Shape;357;p46">
            <a:extLst>
              <a:ext uri="{FF2B5EF4-FFF2-40B4-BE49-F238E27FC236}">
                <a16:creationId xmlns:a16="http://schemas.microsoft.com/office/drawing/2014/main" id="{F8384E26-CB2C-8711-9C3B-028C30850C71}"/>
              </a:ext>
            </a:extLst>
          </p:cNvPr>
          <p:cNvSpPr txBox="1"/>
          <p:nvPr/>
        </p:nvSpPr>
        <p:spPr>
          <a:xfrm>
            <a:off x="4034267" y="1034209"/>
            <a:ext cx="7459528"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1. IVA en adquisición de bienes en el extranjero</a:t>
            </a:r>
            <a:endParaRPr sz="2000" kern="0" dirty="0">
              <a:solidFill>
                <a:srgbClr val="002060"/>
              </a:solidFill>
              <a:latin typeface="Rubik SemiBold"/>
              <a:ea typeface="Rubik SemiBold"/>
              <a:cs typeface="Rubik SemiBold"/>
              <a:sym typeface="Rubik SemiBold"/>
            </a:endParaRPr>
          </a:p>
        </p:txBody>
      </p:sp>
      <p:sp>
        <p:nvSpPr>
          <p:cNvPr id="10" name="Google Shape;347;p46">
            <a:extLst>
              <a:ext uri="{FF2B5EF4-FFF2-40B4-BE49-F238E27FC236}">
                <a16:creationId xmlns:a16="http://schemas.microsoft.com/office/drawing/2014/main" id="{C01CB474-713C-8AF7-6903-219D93E9C9FD}"/>
              </a:ext>
            </a:extLst>
          </p:cNvPr>
          <p:cNvSpPr txBox="1"/>
          <p:nvPr/>
        </p:nvSpPr>
        <p:spPr>
          <a:xfrm>
            <a:off x="4034267" y="1477533"/>
            <a:ext cx="7459528" cy="4678163"/>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como hecho gravado las compras de bienes que se realizan por medios electrónicos a contribuyentes sin domicilio ni residencia en Chile.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Los contribuyentes no residentes podrán inscribirse en el sistema simplificado de declaración de IVA. Para quienes no lo hagan, el SII podrá establecer que el emisor del medio de pago realice el recargo correspondiente. </a:t>
            </a:r>
            <a:endParaRPr lang="es-ES" kern="0" dirty="0">
              <a:solidFill>
                <a:srgbClr val="1F3864"/>
              </a:solidFill>
              <a:latin typeface="Rubik"/>
              <a:ea typeface="Rubik"/>
              <a:cs typeface="Rubik"/>
            </a:endParaRPr>
          </a:p>
          <a:p>
            <a:pPr defTabSz="1219170">
              <a:buClr>
                <a:srgbClr val="000000"/>
              </a:buCl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elimina la exención de IVA a la importación de bienes cuyo valor sea inferior a US$ 41.</a:t>
            </a:r>
            <a:endParaRPr lang="es-ES" kern="0" dirty="0">
              <a:solidFill>
                <a:srgbClr val="1F3864"/>
              </a:solidFill>
              <a:latin typeface="Rubik"/>
              <a:ea typeface="Rubik"/>
              <a:cs typeface="Rubik"/>
            </a:endParaRPr>
          </a:p>
          <a:p>
            <a:pPr marL="361950" defTabSz="1219170">
              <a:buClr>
                <a:srgbClr val="000000"/>
              </a:buClr>
            </a:pPr>
            <a:endParaRPr lang="es-ES" kern="0" dirty="0">
              <a:solidFill>
                <a:srgbClr val="1F3864"/>
              </a:solidFill>
              <a:latin typeface="Rubik"/>
              <a:ea typeface="Rubik"/>
              <a:cs typeface="Rubik"/>
            </a:endParaRPr>
          </a:p>
          <a:p>
            <a:pPr marL="361950" defTabSz="1219170">
              <a:buClr>
                <a:srgbClr val="000000"/>
              </a:buClr>
            </a:pPr>
            <a:r>
              <a:rPr lang="es-ES" kern="0" dirty="0">
                <a:solidFill>
                  <a:srgbClr val="1F3864"/>
                </a:solidFill>
                <a:latin typeface="Rubik"/>
                <a:ea typeface="Rubik"/>
                <a:cs typeface="Rubik"/>
                <a:sym typeface="Rubik"/>
              </a:rPr>
              <a:t>Entre 2019 – 2023 la cantidad de envíos por Courier se incrementó de cerca de 2 millones a 19 millones al año, para el año 2024 se proyectan cerca de 22 millones de envíos, de los cuales el 91% tiene un valor menor o igual a US$ 41.  </a:t>
            </a:r>
            <a:endParaRPr lang="es-ES" kern="0" dirty="0">
              <a:solidFill>
                <a:srgbClr val="1F3864"/>
              </a:solidFill>
              <a:latin typeface="Rubik"/>
              <a:ea typeface="Rubik"/>
              <a:cs typeface="Rubi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a:extLst>
            <a:ext uri="{FF2B5EF4-FFF2-40B4-BE49-F238E27FC236}">
              <a16:creationId xmlns:a16="http://schemas.microsoft.com/office/drawing/2014/main" id="{02F8576B-EF50-B995-FBCB-EF4F7093C22B}"/>
            </a:ext>
          </a:extLst>
        </p:cNvPr>
        <p:cNvGrpSpPr/>
        <p:nvPr/>
      </p:nvGrpSpPr>
      <p:grpSpPr>
        <a:xfrm>
          <a:off x="0" y="0"/>
          <a:ext cx="0" cy="0"/>
          <a:chOff x="0" y="0"/>
          <a:chExt cx="0" cy="0"/>
        </a:xfrm>
      </p:grpSpPr>
      <p:sp>
        <p:nvSpPr>
          <p:cNvPr id="8" name="Google Shape;345;p46">
            <a:extLst>
              <a:ext uri="{FF2B5EF4-FFF2-40B4-BE49-F238E27FC236}">
                <a16:creationId xmlns:a16="http://schemas.microsoft.com/office/drawing/2014/main" id="{32554A43-0777-4594-C384-3E2D5F8AA1AD}"/>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14" name="Google Shape;314;p44">
            <a:extLst>
              <a:ext uri="{FF2B5EF4-FFF2-40B4-BE49-F238E27FC236}">
                <a16:creationId xmlns:a16="http://schemas.microsoft.com/office/drawing/2014/main" id="{C6910754-CFE1-D853-D0A2-D9BE546AA847}"/>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22" name="Google Shape;322;p44">
            <a:extLst>
              <a:ext uri="{FF2B5EF4-FFF2-40B4-BE49-F238E27FC236}">
                <a16:creationId xmlns:a16="http://schemas.microsoft.com/office/drawing/2014/main" id="{A2FB96BC-5CAC-4EF0-5D55-CCAB4DC07C1B}"/>
              </a:ext>
            </a:extLst>
          </p:cNvPr>
          <p:cNvPicPr preferRelativeResize="0"/>
          <p:nvPr/>
        </p:nvPicPr>
        <p:blipFill rotWithShape="1">
          <a:blip r:embed="rId4">
            <a:alphaModFix/>
          </a:blip>
          <a:srcRect l="41817" r="26522"/>
          <a:stretch/>
        </p:blipFill>
        <p:spPr>
          <a:xfrm>
            <a:off x="184201" y="187034"/>
            <a:ext cx="3437500" cy="6478271"/>
          </a:xfrm>
          <a:prstGeom prst="rect">
            <a:avLst/>
          </a:prstGeom>
          <a:noFill/>
          <a:ln>
            <a:noFill/>
          </a:ln>
        </p:spPr>
      </p:pic>
      <p:sp>
        <p:nvSpPr>
          <p:cNvPr id="6" name="Google Shape;346;p46">
            <a:extLst>
              <a:ext uri="{FF2B5EF4-FFF2-40B4-BE49-F238E27FC236}">
                <a16:creationId xmlns:a16="http://schemas.microsoft.com/office/drawing/2014/main" id="{D4DDF398-F5EB-0456-9835-577D796DEAE5}"/>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Control de la informalidad</a:t>
            </a:r>
            <a:endParaRPr sz="2800" b="1" kern="0">
              <a:solidFill>
                <a:srgbClr val="002060"/>
              </a:solidFill>
              <a:latin typeface="Rubik"/>
              <a:ea typeface="Rubik"/>
              <a:cs typeface="Rubik"/>
              <a:sym typeface="Rubik"/>
            </a:endParaRPr>
          </a:p>
        </p:txBody>
      </p:sp>
      <p:sp>
        <p:nvSpPr>
          <p:cNvPr id="9" name="Google Shape;357;p46">
            <a:extLst>
              <a:ext uri="{FF2B5EF4-FFF2-40B4-BE49-F238E27FC236}">
                <a16:creationId xmlns:a16="http://schemas.microsoft.com/office/drawing/2014/main" id="{7ACB3FEC-B700-13DD-8C14-37C75C39AFDA}"/>
              </a:ext>
            </a:extLst>
          </p:cNvPr>
          <p:cNvSpPr txBox="1"/>
          <p:nvPr/>
        </p:nvSpPr>
        <p:spPr>
          <a:xfrm>
            <a:off x="4105267" y="1071033"/>
            <a:ext cx="7459528"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2. Obligaciones de información</a:t>
            </a:r>
            <a:endParaRPr sz="2000" kern="0" dirty="0">
              <a:solidFill>
                <a:srgbClr val="002060"/>
              </a:solidFill>
              <a:latin typeface="Rubik SemiBold"/>
              <a:ea typeface="Rubik SemiBold"/>
              <a:cs typeface="Rubik SemiBold"/>
              <a:sym typeface="Rubik SemiBold"/>
            </a:endParaRPr>
          </a:p>
        </p:txBody>
      </p:sp>
      <p:sp>
        <p:nvSpPr>
          <p:cNvPr id="10" name="Google Shape;347;p46">
            <a:extLst>
              <a:ext uri="{FF2B5EF4-FFF2-40B4-BE49-F238E27FC236}">
                <a16:creationId xmlns:a16="http://schemas.microsoft.com/office/drawing/2014/main" id="{45281D48-F300-8FCA-64C9-471A041D1273}"/>
              </a:ext>
            </a:extLst>
          </p:cNvPr>
          <p:cNvSpPr txBox="1"/>
          <p:nvPr/>
        </p:nvSpPr>
        <p:spPr>
          <a:xfrm>
            <a:off x="4034268" y="1599116"/>
            <a:ext cx="7459528" cy="4401164"/>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crea la </a:t>
            </a:r>
            <a:r>
              <a:rPr lang="es-ES" b="1" kern="0" dirty="0">
                <a:solidFill>
                  <a:srgbClr val="1F3864"/>
                </a:solidFill>
                <a:latin typeface="Rubik"/>
                <a:ea typeface="Rubik"/>
                <a:cs typeface="Rubik"/>
                <a:sym typeface="Rubik"/>
              </a:rPr>
              <a:t>obligación de informar al SII </a:t>
            </a:r>
            <a:r>
              <a:rPr lang="es-ES" kern="0" dirty="0">
                <a:solidFill>
                  <a:srgbClr val="1F3864"/>
                </a:solidFill>
                <a:latin typeface="Rubik"/>
                <a:ea typeface="Rubik"/>
                <a:cs typeface="Rubik"/>
                <a:sym typeface="Rubik"/>
              </a:rPr>
              <a:t>por parte de las entidades bancarias, respecto de contribuyentes que reciban 50 o más abonos de RUT distintos dentro de un mes o 100 dentro de un semestre. Se informa sólo el titular de la cuenta y la cantidad de operaciones, pero no el monto ni la identidad de quienes realizaron transferencias o depósitos.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que los operadores de portales de pago (POS), plataformas que permiten la venta de bienes o servicios y entidades públicas </a:t>
            </a:r>
            <a:r>
              <a:rPr lang="es-ES" b="1" kern="0" dirty="0">
                <a:solidFill>
                  <a:srgbClr val="1F3864"/>
                </a:solidFill>
                <a:latin typeface="Rubik"/>
                <a:ea typeface="Rubik"/>
                <a:cs typeface="Rubik"/>
                <a:sym typeface="Rubik"/>
              </a:rPr>
              <a:t>deben exigir inicio de actividades a quienes interactúen con ellos</a:t>
            </a:r>
            <a:r>
              <a:rPr lang="es-ES" kern="0" dirty="0">
                <a:solidFill>
                  <a:srgbClr val="1F3864"/>
                </a:solidFill>
                <a:latin typeface="Rubik"/>
                <a:ea typeface="Rubik"/>
                <a:cs typeface="Rubik"/>
                <a:sym typeface="Rubik"/>
              </a:rPr>
              <a:t>.</a:t>
            </a: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sym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permite que el SII establezca la </a:t>
            </a:r>
            <a:r>
              <a:rPr lang="es-ES" b="1" kern="0" dirty="0">
                <a:solidFill>
                  <a:srgbClr val="1F3864"/>
                </a:solidFill>
                <a:latin typeface="Rubik"/>
                <a:ea typeface="Rubik"/>
                <a:cs typeface="Rubik"/>
                <a:sym typeface="Rubik"/>
              </a:rPr>
              <a:t>obligación de implementar mecanismos de trazabilidad de bienes</a:t>
            </a:r>
            <a:r>
              <a:rPr lang="es-ES" kern="0" dirty="0">
                <a:solidFill>
                  <a:srgbClr val="1F3864"/>
                </a:solidFill>
                <a:latin typeface="Rubik"/>
                <a:ea typeface="Rubik"/>
                <a:cs typeface="Rubik"/>
                <a:sym typeface="Rubik"/>
              </a:rPr>
              <a:t>. El costo por la implementación es asumido directamente por el fisco o en caso de que el contribuyente realice algún tipo de desembolso éste será un crédito contra los PPM que debe pagar el contribuyente. </a:t>
            </a:r>
            <a:endParaRPr lang="es-ES" kern="0" dirty="0">
              <a:solidFill>
                <a:srgbClr val="1F3864"/>
              </a:solidFill>
              <a:latin typeface="Rubik"/>
              <a:ea typeface="Rubik"/>
              <a:cs typeface="Rubik"/>
            </a:endParaRPr>
          </a:p>
        </p:txBody>
      </p:sp>
    </p:spTree>
    <p:extLst>
      <p:ext uri="{BB962C8B-B14F-4D97-AF65-F5344CB8AC3E}">
        <p14:creationId xmlns:p14="http://schemas.microsoft.com/office/powerpoint/2010/main" val="3023246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2E8CEDCB-0E8F-CA72-FBEC-CCB6483F7626}"/>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A7C343B7-251A-3132-87C0-3F538A334B3E}"/>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4E43CFEE-F1E8-1428-8842-F51C19B96B38}"/>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DF06AC10-0D4F-824C-69A9-F9E2FE116B50}"/>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dirty="0">
                <a:solidFill>
                  <a:srgbClr val="002060"/>
                </a:solidFill>
                <a:latin typeface="Rubik"/>
                <a:ea typeface="Rubik"/>
                <a:cs typeface="Rubik"/>
                <a:sym typeface="Rubik"/>
              </a:rPr>
              <a:t>Delitos Tributarios</a:t>
            </a:r>
            <a:endParaRPr sz="2800" b="1" kern="0" dirty="0">
              <a:solidFill>
                <a:srgbClr val="002060"/>
              </a:solidFill>
              <a:latin typeface="Rubik"/>
              <a:ea typeface="Rubik"/>
              <a:cs typeface="Rubik"/>
              <a:sym typeface="Rubik"/>
            </a:endParaRPr>
          </a:p>
        </p:txBody>
      </p:sp>
      <p:sp>
        <p:nvSpPr>
          <p:cNvPr id="6" name="Google Shape;347;p46">
            <a:extLst>
              <a:ext uri="{FF2B5EF4-FFF2-40B4-BE49-F238E27FC236}">
                <a16:creationId xmlns:a16="http://schemas.microsoft.com/office/drawing/2014/main" id="{63ADEF1B-1511-5382-B87D-AAE76CA98773}"/>
              </a:ext>
            </a:extLst>
          </p:cNvPr>
          <p:cNvSpPr txBox="1"/>
          <p:nvPr/>
        </p:nvSpPr>
        <p:spPr>
          <a:xfrm>
            <a:off x="697815" y="1178114"/>
            <a:ext cx="7459529" cy="4678163"/>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002B82"/>
                </a:solidFill>
                <a:latin typeface="Rubik"/>
                <a:ea typeface="Rubik"/>
                <a:cs typeface="Rubik"/>
                <a:sym typeface="Rubik"/>
              </a:rPr>
              <a:t>Se </a:t>
            </a:r>
            <a:r>
              <a:rPr lang="es-ES" b="1" kern="0" dirty="0">
                <a:solidFill>
                  <a:srgbClr val="002B82"/>
                </a:solidFill>
                <a:latin typeface="Rubik"/>
                <a:ea typeface="Rubik"/>
                <a:cs typeface="Rubik"/>
                <a:sym typeface="Rubik"/>
              </a:rPr>
              <a:t>incrementan sanciones penales a delitos más gravosos </a:t>
            </a:r>
            <a:r>
              <a:rPr lang="es-ES" kern="0" dirty="0">
                <a:solidFill>
                  <a:srgbClr val="002B82"/>
                </a:solidFill>
                <a:latin typeface="Rubik"/>
                <a:ea typeface="Rubik"/>
                <a:cs typeface="Rubik"/>
                <a:sym typeface="Rubik"/>
              </a:rPr>
              <a:t>tales como la utilización o facilitación de documentos tributarios falsos. </a:t>
            </a:r>
            <a:endParaRPr lang="en-US" dirty="0"/>
          </a:p>
          <a:p>
            <a:pPr marL="342900" indent="-342900" defTabSz="1219170">
              <a:buClr>
                <a:srgbClr val="000000"/>
              </a:buClr>
              <a:buFont typeface="Arial" panose="020B0604020202020204" pitchFamily="34" charset="0"/>
              <a:buChar char="•"/>
            </a:pPr>
            <a:endParaRPr lang="es-ES" kern="0" dirty="0">
              <a:solidFill>
                <a:srgbClr val="002B82"/>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002B82"/>
                </a:solidFill>
                <a:latin typeface="Rubik"/>
                <a:ea typeface="Rubik"/>
                <a:cs typeface="Rubik"/>
                <a:sym typeface="Rubik"/>
              </a:rPr>
              <a:t>Se actualiza el delito que sanciona a los funcionarios que autoricen de forma dolosa documentos tributarios. </a:t>
            </a:r>
            <a:endParaRPr lang="es-ES" kern="0" dirty="0">
              <a:solidFill>
                <a:srgbClr val="002B82"/>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002B82"/>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002B82"/>
                </a:solidFill>
                <a:latin typeface="Rubik"/>
                <a:ea typeface="Rubik"/>
                <a:cs typeface="Rubik"/>
                <a:sym typeface="Rubik"/>
              </a:rPr>
              <a:t>Se introduce la figura de </a:t>
            </a:r>
            <a:r>
              <a:rPr lang="es-ES" b="1" kern="0" dirty="0">
                <a:solidFill>
                  <a:srgbClr val="002B82"/>
                </a:solidFill>
                <a:latin typeface="Rubik"/>
                <a:ea typeface="Rubik"/>
                <a:cs typeface="Rubik"/>
                <a:sym typeface="Rubik"/>
              </a:rPr>
              <a:t>colaboración sustancial </a:t>
            </a:r>
            <a:r>
              <a:rPr lang="es-ES" kern="0" dirty="0">
                <a:solidFill>
                  <a:srgbClr val="002B82"/>
                </a:solidFill>
                <a:latin typeface="Rubik"/>
                <a:ea typeface="Rubik"/>
                <a:cs typeface="Rubik"/>
                <a:sym typeface="Rubik"/>
              </a:rPr>
              <a:t>en delitos para generar incentivos a la autodenuncia permitiendo desbaratar a las estructuras delictivas a gran escala asociadas a la evasión e informalidad. </a:t>
            </a:r>
            <a:endParaRPr lang="es-ES" kern="0" dirty="0">
              <a:solidFill>
                <a:srgbClr val="002B82"/>
              </a:solidFill>
              <a:latin typeface="Rubik"/>
              <a:ea typeface="Rubik"/>
              <a:cs typeface="Rubik"/>
            </a:endParaRPr>
          </a:p>
          <a:p>
            <a:pPr defTabSz="1219170">
              <a:buClr>
                <a:srgbClr val="000000"/>
              </a:buClr>
            </a:pPr>
            <a:endParaRPr lang="es-ES" kern="0" dirty="0">
              <a:solidFill>
                <a:srgbClr val="002B82"/>
              </a:solidFill>
              <a:latin typeface="Rubik"/>
              <a:ea typeface="Rubik"/>
              <a:cs typeface="Rubik"/>
            </a:endParaRPr>
          </a:p>
          <a:p>
            <a:pPr marL="285750" indent="-285750" defTabSz="1219170">
              <a:buClr>
                <a:srgbClr val="000000"/>
              </a:buClr>
              <a:buFont typeface="Arial" panose="020B0604020202020204" pitchFamily="34" charset="0"/>
              <a:buChar char="•"/>
            </a:pPr>
            <a:r>
              <a:rPr lang="es-ES" kern="0" dirty="0">
                <a:solidFill>
                  <a:srgbClr val="002B82"/>
                </a:solidFill>
                <a:latin typeface="Rubik"/>
                <a:ea typeface="Rubik"/>
                <a:cs typeface="Rubik"/>
                <a:sym typeface="Rubik"/>
              </a:rPr>
              <a:t>Se crea el </a:t>
            </a:r>
            <a:r>
              <a:rPr lang="es-ES" b="1" kern="0" dirty="0">
                <a:solidFill>
                  <a:srgbClr val="002B82"/>
                </a:solidFill>
                <a:latin typeface="Rubik"/>
                <a:ea typeface="Rubik"/>
                <a:cs typeface="Rubik"/>
                <a:sym typeface="Rubik"/>
              </a:rPr>
              <a:t>denunciante anónimo </a:t>
            </a:r>
            <a:r>
              <a:rPr lang="es-ES" kern="0" dirty="0">
                <a:solidFill>
                  <a:srgbClr val="002B82"/>
                </a:solidFill>
                <a:latin typeface="Rubik"/>
                <a:ea typeface="Rubik"/>
                <a:cs typeface="Rubik"/>
                <a:sym typeface="Rubik"/>
              </a:rPr>
              <a:t>que permite a las personas denunciar cuando tengan antecedentes que se estén cometiendo delitos tributarios. </a:t>
            </a:r>
            <a:r>
              <a:rPr lang="es-ES" kern="0" dirty="0">
                <a:solidFill>
                  <a:srgbClr val="002B82"/>
                </a:solidFill>
                <a:latin typeface="Rubik"/>
              </a:rPr>
              <a:t>Se considera como delito la presentación de denuncias maliciosamente falsas. Esto implica además la pérdida del anonimato. Esta figura ya existe en la legislación chilena en materia de infracciones al mercado financiero y libre competencia. </a:t>
            </a:r>
          </a:p>
        </p:txBody>
      </p:sp>
      <p:pic>
        <p:nvPicPr>
          <p:cNvPr id="3" name="Google Shape;339;p45">
            <a:extLst>
              <a:ext uri="{FF2B5EF4-FFF2-40B4-BE49-F238E27FC236}">
                <a16:creationId xmlns:a16="http://schemas.microsoft.com/office/drawing/2014/main" id="{01AA48B6-3328-CF8C-D0F8-F7356E041940}"/>
              </a:ext>
            </a:extLst>
          </p:cNvPr>
          <p:cNvPicPr preferRelativeResize="0"/>
          <p:nvPr/>
        </p:nvPicPr>
        <p:blipFill rotWithShape="1">
          <a:blip r:embed="rId5">
            <a:alphaModFix/>
          </a:blip>
          <a:srcRect l="45105" r="19528"/>
          <a:stretch/>
        </p:blipFill>
        <p:spPr>
          <a:xfrm>
            <a:off x="8629651" y="206949"/>
            <a:ext cx="3375800" cy="6451025"/>
          </a:xfrm>
          <a:prstGeom prst="rect">
            <a:avLst/>
          </a:prstGeom>
          <a:noFill/>
          <a:ln>
            <a:noFill/>
          </a:ln>
        </p:spPr>
      </p:pic>
    </p:spTree>
    <p:extLst>
      <p:ext uri="{BB962C8B-B14F-4D97-AF65-F5344CB8AC3E}">
        <p14:creationId xmlns:p14="http://schemas.microsoft.com/office/powerpoint/2010/main" val="2800989044"/>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3">
          <a:extLst>
            <a:ext uri="{FF2B5EF4-FFF2-40B4-BE49-F238E27FC236}">
              <a16:creationId xmlns:a16="http://schemas.microsoft.com/office/drawing/2014/main" id="{A0365FFA-7B09-A1C1-E3E3-0D7CC93C7CF1}"/>
            </a:ext>
          </a:extLst>
        </p:cNvPr>
        <p:cNvGrpSpPr/>
        <p:nvPr/>
      </p:nvGrpSpPr>
      <p:grpSpPr>
        <a:xfrm>
          <a:off x="0" y="0"/>
          <a:ext cx="0" cy="0"/>
          <a:chOff x="0" y="0"/>
          <a:chExt cx="0" cy="0"/>
        </a:xfrm>
      </p:grpSpPr>
      <p:cxnSp>
        <p:nvCxnSpPr>
          <p:cNvPr id="297" name="Google Shape;297;p43">
            <a:extLst>
              <a:ext uri="{FF2B5EF4-FFF2-40B4-BE49-F238E27FC236}">
                <a16:creationId xmlns:a16="http://schemas.microsoft.com/office/drawing/2014/main" id="{D2C4C3A3-0E1E-87EC-3424-AD567D520C91}"/>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0634FDA2-157F-D0BD-A208-1BCDF7254B26}"/>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4" name="Google Shape;346;p46">
            <a:extLst>
              <a:ext uri="{FF2B5EF4-FFF2-40B4-BE49-F238E27FC236}">
                <a16:creationId xmlns:a16="http://schemas.microsoft.com/office/drawing/2014/main" id="{011BBFF8-FCF0-E02E-FA36-F2F6170472D1}"/>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Delitos Tributarios</a:t>
            </a:r>
            <a:endParaRPr sz="2800" b="1" kern="0">
              <a:solidFill>
                <a:srgbClr val="002060"/>
              </a:solidFill>
              <a:latin typeface="Rubik"/>
              <a:ea typeface="Rubik"/>
              <a:cs typeface="Rubik"/>
              <a:sym typeface="Rubik"/>
            </a:endParaRPr>
          </a:p>
        </p:txBody>
      </p:sp>
      <p:sp>
        <p:nvSpPr>
          <p:cNvPr id="6" name="Google Shape;347;p46">
            <a:extLst>
              <a:ext uri="{FF2B5EF4-FFF2-40B4-BE49-F238E27FC236}">
                <a16:creationId xmlns:a16="http://schemas.microsoft.com/office/drawing/2014/main" id="{6D60E14F-CFAB-5ED9-8908-E9228808207A}"/>
              </a:ext>
            </a:extLst>
          </p:cNvPr>
          <p:cNvSpPr txBox="1"/>
          <p:nvPr/>
        </p:nvSpPr>
        <p:spPr>
          <a:xfrm>
            <a:off x="697815" y="983013"/>
            <a:ext cx="7459528" cy="2776041"/>
          </a:xfrm>
          <a:prstGeom prst="rect">
            <a:avLst/>
          </a:prstGeom>
          <a:noFill/>
          <a:ln>
            <a:noFill/>
          </a:ln>
        </p:spPr>
        <p:txBody>
          <a:bodyPr spcFirstLastPara="1" wrap="square" lIns="121900" tIns="121900" rIns="121900" bIns="121900" anchor="t" anchorCtr="0">
            <a:spAutoFit/>
          </a:bodyPr>
          <a:lstStyle/>
          <a:p>
            <a:pPr algn="just" defTabSz="1219170">
              <a:buClr>
                <a:srgbClr val="000000"/>
              </a:buClr>
            </a:pPr>
            <a:r>
              <a:rPr lang="es-419" kern="0">
                <a:solidFill>
                  <a:srgbClr val="1F3864"/>
                </a:solidFill>
                <a:latin typeface="Rubik"/>
                <a:ea typeface="Rubik"/>
                <a:cs typeface="Rubik"/>
                <a:sym typeface="Rubik"/>
              </a:rPr>
              <a:t>Denunciante anónimo – experiencia comparada</a:t>
            </a:r>
          </a:p>
          <a:p>
            <a:pPr defTabSz="1219170">
              <a:buClr>
                <a:srgbClr val="000000"/>
              </a:buClr>
            </a:pPr>
            <a:endParaRPr lang="es-419" kern="0">
              <a:solidFill>
                <a:srgbClr val="1F3864"/>
              </a:solidFill>
              <a:latin typeface="Rubik"/>
              <a:ea typeface="Rubik"/>
              <a:cs typeface="Rubik"/>
            </a:endParaRPr>
          </a:p>
          <a:p>
            <a:pPr marL="285750" marR="0" lvl="0" indent="-285750" defTabSz="914400" rtl="0" eaLnBrk="1" fontAlgn="auto" latinLnBrk="0" hangingPunct="1">
              <a:lnSpc>
                <a:spcPct val="100000"/>
              </a:lnSpc>
              <a:buClrTx/>
              <a:buSzPct val="100000"/>
              <a:buFont typeface="Arial" panose="020B0604020202020204" pitchFamily="34" charset="0"/>
              <a:buChar char="•"/>
              <a:tabLst>
                <a:tab pos="457200" algn="l"/>
              </a:tabLst>
              <a:defRPr/>
            </a:pPr>
            <a:r>
              <a:rPr lang="es-ES" kern="0">
                <a:solidFill>
                  <a:srgbClr val="1F3864"/>
                </a:solidFill>
                <a:latin typeface="Rubik"/>
              </a:rPr>
              <a:t>En 2022 el Grupo de Trabajo de la OCDE sobre Delitos Fiscales y Otros Delitos indica que los programas de incentivos para informantes pueden ser una herramienta crucial para promover un ambiente de mayor transparencia.</a:t>
            </a:r>
          </a:p>
          <a:p>
            <a:pPr marR="0" lvl="0" defTabSz="914400" rtl="0" eaLnBrk="1" fontAlgn="auto" latinLnBrk="0" hangingPunct="1">
              <a:lnSpc>
                <a:spcPct val="100000"/>
              </a:lnSpc>
              <a:buClrTx/>
              <a:buSzPct val="100000"/>
              <a:tabLst>
                <a:tab pos="457200" algn="l"/>
              </a:tabLst>
              <a:defRPr/>
            </a:pPr>
            <a:endParaRPr lang="es-ES" kern="0">
              <a:solidFill>
                <a:srgbClr val="1F3864"/>
              </a:solidFill>
              <a:latin typeface="Rubik"/>
            </a:endParaRPr>
          </a:p>
          <a:p>
            <a:pPr marL="285750" marR="0" lvl="0" indent="-285750" defTabSz="914400" rtl="0" eaLnBrk="1" fontAlgn="auto" latinLnBrk="0" hangingPunct="1">
              <a:lnSpc>
                <a:spcPct val="100000"/>
              </a:lnSpc>
              <a:buClrTx/>
              <a:buSzPct val="100000"/>
              <a:buFont typeface="Arial" panose="020B0604020202020204" pitchFamily="34" charset="0"/>
              <a:buChar char="•"/>
              <a:tabLst>
                <a:tab pos="457200" algn="l"/>
              </a:tabLst>
              <a:defRPr/>
            </a:pPr>
            <a:r>
              <a:rPr lang="es-ES" kern="0">
                <a:solidFill>
                  <a:srgbClr val="1F3864"/>
                </a:solidFill>
                <a:latin typeface="Rubik"/>
              </a:rPr>
              <a:t>Estados Unidos, Corea del Sur, Canadá y Reino Unido son algunos ejemplos que aplican esta figura.</a:t>
            </a:r>
          </a:p>
        </p:txBody>
      </p:sp>
      <p:pic>
        <p:nvPicPr>
          <p:cNvPr id="3" name="Google Shape;339;p45">
            <a:extLst>
              <a:ext uri="{FF2B5EF4-FFF2-40B4-BE49-F238E27FC236}">
                <a16:creationId xmlns:a16="http://schemas.microsoft.com/office/drawing/2014/main" id="{D2C11BAA-36D9-CFD3-429A-103BBA707EAA}"/>
              </a:ext>
            </a:extLst>
          </p:cNvPr>
          <p:cNvPicPr preferRelativeResize="0"/>
          <p:nvPr/>
        </p:nvPicPr>
        <p:blipFill rotWithShape="1">
          <a:blip r:embed="rId5">
            <a:alphaModFix/>
          </a:blip>
          <a:srcRect l="45105" r="19528"/>
          <a:stretch/>
        </p:blipFill>
        <p:spPr>
          <a:xfrm>
            <a:off x="8629651" y="206949"/>
            <a:ext cx="3375800" cy="6451025"/>
          </a:xfrm>
          <a:prstGeom prst="rect">
            <a:avLst/>
          </a:prstGeom>
          <a:noFill/>
          <a:ln>
            <a:noFill/>
          </a:ln>
        </p:spPr>
      </p:pic>
      <p:graphicFrame>
        <p:nvGraphicFramePr>
          <p:cNvPr id="5" name="Tabla 4">
            <a:extLst>
              <a:ext uri="{FF2B5EF4-FFF2-40B4-BE49-F238E27FC236}">
                <a16:creationId xmlns:a16="http://schemas.microsoft.com/office/drawing/2014/main" id="{E6D38100-5B12-061B-74CC-1C65BAFDE6B9}"/>
              </a:ext>
            </a:extLst>
          </p:cNvPr>
          <p:cNvGraphicFramePr>
            <a:graphicFrameLocks noGrp="1"/>
          </p:cNvGraphicFramePr>
          <p:nvPr>
            <p:extLst>
              <p:ext uri="{D42A27DB-BD31-4B8C-83A1-F6EECF244321}">
                <p14:modId xmlns:p14="http://schemas.microsoft.com/office/powerpoint/2010/main" val="2529214932"/>
              </p:ext>
            </p:extLst>
          </p:nvPr>
        </p:nvGraphicFramePr>
        <p:xfrm>
          <a:off x="836236" y="3757518"/>
          <a:ext cx="6984403" cy="2128221"/>
        </p:xfrm>
        <a:graphic>
          <a:graphicData uri="http://schemas.openxmlformats.org/drawingml/2006/table">
            <a:tbl>
              <a:tblPr firstRow="1" firstCol="1" bandRow="1">
                <a:tableStyleId>{5940675A-B579-460E-94D1-54222C63F5DA}</a:tableStyleId>
              </a:tblPr>
              <a:tblGrid>
                <a:gridCol w="1341817">
                  <a:extLst>
                    <a:ext uri="{9D8B030D-6E8A-4147-A177-3AD203B41FA5}">
                      <a16:colId xmlns:a16="http://schemas.microsoft.com/office/drawing/2014/main" val="4212485714"/>
                    </a:ext>
                  </a:extLst>
                </a:gridCol>
                <a:gridCol w="5642586">
                  <a:extLst>
                    <a:ext uri="{9D8B030D-6E8A-4147-A177-3AD203B41FA5}">
                      <a16:colId xmlns:a16="http://schemas.microsoft.com/office/drawing/2014/main" val="2524337287"/>
                    </a:ext>
                  </a:extLst>
                </a:gridCol>
              </a:tblGrid>
              <a:tr h="266028">
                <a:tc>
                  <a:txBody>
                    <a:bodyPr/>
                    <a:lstStyle/>
                    <a:p>
                      <a:pPr algn="ctr">
                        <a:lnSpc>
                          <a:spcPct val="107000"/>
                        </a:lnSpc>
                        <a:spcAft>
                          <a:spcPts val="800"/>
                        </a:spcAft>
                      </a:pPr>
                      <a:r>
                        <a:rPr lang="es-CL" sz="1400" b="0" kern="100">
                          <a:solidFill>
                            <a:schemeClr val="bg1"/>
                          </a:solidFill>
                          <a:effectLst/>
                          <a:latin typeface="gobCL" panose="02000603050000020004"/>
                        </a:rPr>
                        <a:t>País</a:t>
                      </a:r>
                      <a:endParaRPr lang="es-CL" sz="1400" b="0" kern="100">
                        <a:solidFill>
                          <a:schemeClr val="bg1"/>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lnB w="12700" cmpd="sng">
                      <a:noFill/>
                    </a:lnB>
                    <a:solidFill>
                      <a:srgbClr val="002060"/>
                    </a:solidFill>
                  </a:tcPr>
                </a:tc>
                <a:tc>
                  <a:txBody>
                    <a:bodyPr/>
                    <a:lstStyle/>
                    <a:p>
                      <a:pPr algn="ctr">
                        <a:lnSpc>
                          <a:spcPct val="107000"/>
                        </a:lnSpc>
                        <a:spcAft>
                          <a:spcPts val="800"/>
                        </a:spcAft>
                      </a:pPr>
                      <a:r>
                        <a:rPr lang="es-CL" sz="1400" b="0" kern="100">
                          <a:solidFill>
                            <a:schemeClr val="bg1"/>
                          </a:solidFill>
                          <a:effectLst/>
                          <a:latin typeface="gobCL" panose="02000603050000020004"/>
                        </a:rPr>
                        <a:t>Monto de recompensa</a:t>
                      </a:r>
                      <a:endParaRPr lang="es-CL" sz="1400" b="0" kern="100">
                        <a:solidFill>
                          <a:schemeClr val="bg1"/>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lnB w="12700" cmpd="sng">
                      <a:noFill/>
                    </a:lnB>
                    <a:solidFill>
                      <a:srgbClr val="002060"/>
                    </a:solidFill>
                  </a:tcPr>
                </a:tc>
                <a:extLst>
                  <a:ext uri="{0D108BD9-81ED-4DB2-BD59-A6C34878D82A}">
                    <a16:rowId xmlns:a16="http://schemas.microsoft.com/office/drawing/2014/main" val="3650023153"/>
                  </a:ext>
                </a:extLst>
              </a:tr>
              <a:tr h="532055">
                <a:tc>
                  <a:txBody>
                    <a:bodyPr/>
                    <a:lstStyle/>
                    <a:p>
                      <a:pPr algn="just">
                        <a:lnSpc>
                          <a:spcPct val="107000"/>
                        </a:lnSpc>
                        <a:spcAft>
                          <a:spcPts val="800"/>
                        </a:spcAft>
                      </a:pPr>
                      <a:r>
                        <a:rPr lang="es-CL" sz="1400" kern="100">
                          <a:solidFill>
                            <a:srgbClr val="002060"/>
                          </a:solidFill>
                          <a:effectLst/>
                          <a:latin typeface="gobCL" panose="02000603050000020004"/>
                        </a:rPr>
                        <a:t>Estados Unidos</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CL" sz="1400" kern="100">
                          <a:solidFill>
                            <a:srgbClr val="002060"/>
                          </a:solidFill>
                          <a:effectLst/>
                          <a:latin typeface="gobCL" panose="02000603050000020004"/>
                        </a:rPr>
                        <a:t>Entre un 15% a 30% de lo recolectado por la autoridad fiscal</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4290707"/>
                  </a:ext>
                </a:extLst>
              </a:tr>
              <a:tr h="532055">
                <a:tc>
                  <a:txBody>
                    <a:bodyPr/>
                    <a:lstStyle/>
                    <a:p>
                      <a:pPr algn="just">
                        <a:lnSpc>
                          <a:spcPct val="107000"/>
                        </a:lnSpc>
                        <a:spcAft>
                          <a:spcPts val="800"/>
                        </a:spcAft>
                      </a:pPr>
                      <a:r>
                        <a:rPr lang="es-CL" sz="1400" kern="100">
                          <a:solidFill>
                            <a:srgbClr val="002060"/>
                          </a:solidFill>
                          <a:effectLst/>
                          <a:latin typeface="gobCL" panose="02000603050000020004"/>
                        </a:rPr>
                        <a:t>Corea del Sur</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CL" sz="1400" kern="100">
                          <a:solidFill>
                            <a:srgbClr val="002060"/>
                          </a:solidFill>
                          <a:effectLst/>
                          <a:latin typeface="gobCL" panose="02000603050000020004"/>
                        </a:rPr>
                        <a:t>Entre un 5% a 20% de los ingresos recaudados con un tope de 3,5 millones de dólares.</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19550"/>
                  </a:ext>
                </a:extLst>
              </a:tr>
              <a:tr h="532055">
                <a:tc>
                  <a:txBody>
                    <a:bodyPr/>
                    <a:lstStyle/>
                    <a:p>
                      <a:pPr algn="just">
                        <a:lnSpc>
                          <a:spcPct val="107000"/>
                        </a:lnSpc>
                        <a:spcAft>
                          <a:spcPts val="800"/>
                        </a:spcAft>
                      </a:pPr>
                      <a:r>
                        <a:rPr lang="es-CL" sz="1400" kern="100">
                          <a:solidFill>
                            <a:srgbClr val="002060"/>
                          </a:solidFill>
                          <a:effectLst/>
                          <a:latin typeface="gobCL" panose="02000603050000020004"/>
                        </a:rPr>
                        <a:t>Canadá</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CL" sz="1400" kern="100">
                          <a:solidFill>
                            <a:srgbClr val="002060"/>
                          </a:solidFill>
                          <a:effectLst/>
                          <a:latin typeface="gobCL" panose="02000603050000020004"/>
                        </a:rPr>
                        <a:t>Entre 5% a 15% siempre y cuando el ingreso recaudado sea superior a 75 mil dólares.</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4746841"/>
                  </a:ext>
                </a:extLst>
              </a:tr>
              <a:tr h="266028">
                <a:tc>
                  <a:txBody>
                    <a:bodyPr/>
                    <a:lstStyle/>
                    <a:p>
                      <a:pPr algn="just">
                        <a:lnSpc>
                          <a:spcPct val="107000"/>
                        </a:lnSpc>
                        <a:spcAft>
                          <a:spcPts val="800"/>
                        </a:spcAft>
                      </a:pPr>
                      <a:r>
                        <a:rPr lang="es-CL" sz="1400" kern="100">
                          <a:solidFill>
                            <a:srgbClr val="002060"/>
                          </a:solidFill>
                          <a:effectLst/>
                          <a:latin typeface="gobCL" panose="02000603050000020004"/>
                        </a:rPr>
                        <a:t>Reino Unido</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800"/>
                        </a:spcAft>
                      </a:pPr>
                      <a:r>
                        <a:rPr lang="es-CL" sz="1400" kern="100">
                          <a:solidFill>
                            <a:srgbClr val="002060"/>
                          </a:solidFill>
                          <a:effectLst/>
                          <a:latin typeface="gobCL" panose="02000603050000020004"/>
                        </a:rPr>
                        <a:t>Los pagos son discrecionales y dependen del caso a caso.</a:t>
                      </a:r>
                      <a:endParaRPr lang="es-CL" sz="1400" kern="100">
                        <a:solidFill>
                          <a:srgbClr val="002060"/>
                        </a:solidFill>
                        <a:effectLst/>
                        <a:latin typeface="gobCL" panose="02000603050000020004"/>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867354"/>
                  </a:ext>
                </a:extLst>
              </a:tr>
            </a:tbl>
          </a:graphicData>
        </a:graphic>
      </p:graphicFrame>
    </p:spTree>
    <p:extLst>
      <p:ext uri="{BB962C8B-B14F-4D97-AF65-F5344CB8AC3E}">
        <p14:creationId xmlns:p14="http://schemas.microsoft.com/office/powerpoint/2010/main" val="2058448613"/>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a:extLst>
            <a:ext uri="{FF2B5EF4-FFF2-40B4-BE49-F238E27FC236}">
              <a16:creationId xmlns:a16="http://schemas.microsoft.com/office/drawing/2014/main" id="{F9BB6560-F392-511F-35CE-13281AA2E25F}"/>
            </a:ext>
          </a:extLst>
        </p:cNvPr>
        <p:cNvGrpSpPr/>
        <p:nvPr/>
      </p:nvGrpSpPr>
      <p:grpSpPr>
        <a:xfrm>
          <a:off x="0" y="0"/>
          <a:ext cx="0" cy="0"/>
          <a:chOff x="0" y="0"/>
          <a:chExt cx="0" cy="0"/>
        </a:xfrm>
      </p:grpSpPr>
      <p:sp>
        <p:nvSpPr>
          <p:cNvPr id="345" name="Google Shape;345;p46">
            <a:extLst>
              <a:ext uri="{FF2B5EF4-FFF2-40B4-BE49-F238E27FC236}">
                <a16:creationId xmlns:a16="http://schemas.microsoft.com/office/drawing/2014/main" id="{65F2DD9F-7409-95DF-A191-B106C8D1DA63}"/>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46" name="Google Shape;346;p46">
            <a:extLst>
              <a:ext uri="{FF2B5EF4-FFF2-40B4-BE49-F238E27FC236}">
                <a16:creationId xmlns:a16="http://schemas.microsoft.com/office/drawing/2014/main" id="{E4018D19-E295-D9F8-82C8-7BBC6954395A}"/>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347" name="Google Shape;347;p46">
            <a:extLst>
              <a:ext uri="{FF2B5EF4-FFF2-40B4-BE49-F238E27FC236}">
                <a16:creationId xmlns:a16="http://schemas.microsoft.com/office/drawing/2014/main" id="{1D697D86-F78D-C288-E097-8675649948F0}"/>
              </a:ext>
            </a:extLst>
          </p:cNvPr>
          <p:cNvSpPr txBox="1"/>
          <p:nvPr/>
        </p:nvSpPr>
        <p:spPr>
          <a:xfrm>
            <a:off x="3849913" y="1765139"/>
            <a:ext cx="7824636" cy="4124166"/>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CL" kern="0" dirty="0">
                <a:solidFill>
                  <a:srgbClr val="1F3864"/>
                </a:solidFill>
                <a:latin typeface="Rubik"/>
                <a:ea typeface="Rubik"/>
                <a:cs typeface="Rubik"/>
                <a:sym typeface="Rubik"/>
              </a:rPr>
              <a:t>La norma general antielusiva es una facultad de fiscalización como cualquier otra herramienta de la administración tributaria. </a:t>
            </a:r>
            <a:endParaRPr lang="en-US" dirty="0"/>
          </a:p>
          <a:p>
            <a:pPr marL="342900" indent="-342900" defTabSz="1219170">
              <a:buClr>
                <a:srgbClr val="000000"/>
              </a:buClr>
              <a:buFont typeface="Arial" panose="020B0604020202020204" pitchFamily="34" charset="0"/>
              <a:buChar char="•"/>
            </a:pPr>
            <a:endParaRPr lang="es-CL"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CL" kern="0" dirty="0">
                <a:solidFill>
                  <a:srgbClr val="1F3864"/>
                </a:solidFill>
                <a:latin typeface="Rubik"/>
                <a:ea typeface="Rubik"/>
                <a:cs typeface="Rubik"/>
                <a:sym typeface="Rubik"/>
              </a:rPr>
              <a:t>En los procesos de fiscalización existe un procedimiento administrativo reglado donde la entidad ejerce sus facultades y en caso de proceder emite un acto final que contiene la decisión fundada de la entidad fiscalizadora. </a:t>
            </a:r>
            <a:endParaRPr lang="es-CL"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CL"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CL" kern="0" dirty="0">
                <a:solidFill>
                  <a:srgbClr val="1F3864"/>
                </a:solidFill>
                <a:latin typeface="Rubik"/>
                <a:ea typeface="Rubik"/>
                <a:cs typeface="Rubik"/>
                <a:sym typeface="Rubik"/>
              </a:rPr>
              <a:t>Los actos de la administración, en especial las facultades de fiscalización son controvertibles por el contribuyente sea en sede administrativa, judicial o en ambas. </a:t>
            </a:r>
            <a:endParaRPr lang="es-CL"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CL"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CL" kern="0" dirty="0">
                <a:solidFill>
                  <a:srgbClr val="1F3864"/>
                </a:solidFill>
                <a:latin typeface="Rubik"/>
                <a:ea typeface="Rubik"/>
                <a:cs typeface="Rubik"/>
                <a:sym typeface="Rubik"/>
              </a:rPr>
              <a:t>La naturaleza de ser una facultad de fiscalización es lo que explica que a nivel comparado no existan casos en que se requiere una autorización judicial previa para poder ejercer la facultad fiscalizadora.  </a:t>
            </a:r>
            <a:endParaRPr lang="es-419" sz="1800" kern="0" dirty="0">
              <a:solidFill>
                <a:srgbClr val="1F3864"/>
              </a:solidFill>
              <a:latin typeface="Rubik"/>
              <a:ea typeface="Rubik"/>
              <a:cs typeface="Rubik"/>
            </a:endParaRPr>
          </a:p>
        </p:txBody>
      </p:sp>
      <p:cxnSp>
        <p:nvCxnSpPr>
          <p:cNvPr id="348" name="Google Shape;348;p46">
            <a:extLst>
              <a:ext uri="{FF2B5EF4-FFF2-40B4-BE49-F238E27FC236}">
                <a16:creationId xmlns:a16="http://schemas.microsoft.com/office/drawing/2014/main" id="{45BC4C95-D479-6B69-FF5A-07EC50D33B74}"/>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56" name="Google Shape;356;p46">
            <a:extLst>
              <a:ext uri="{FF2B5EF4-FFF2-40B4-BE49-F238E27FC236}">
                <a16:creationId xmlns:a16="http://schemas.microsoft.com/office/drawing/2014/main" id="{F1C12942-5600-3AEF-D9E6-E7D4663935EA}"/>
              </a:ext>
            </a:extLst>
          </p:cNvPr>
          <p:cNvPicPr preferRelativeResize="0"/>
          <p:nvPr/>
        </p:nvPicPr>
        <p:blipFill rotWithShape="1">
          <a:blip r:embed="rId4">
            <a:alphaModFix/>
          </a:blip>
          <a:srcRect l="20981" r="24844"/>
          <a:stretch/>
        </p:blipFill>
        <p:spPr>
          <a:xfrm>
            <a:off x="184200" y="187034"/>
            <a:ext cx="3437501" cy="6478268"/>
          </a:xfrm>
          <a:prstGeom prst="rect">
            <a:avLst/>
          </a:prstGeom>
          <a:noFill/>
          <a:ln>
            <a:noFill/>
          </a:ln>
        </p:spPr>
      </p:pic>
      <p:sp>
        <p:nvSpPr>
          <p:cNvPr id="357" name="Google Shape;357;p46">
            <a:extLst>
              <a:ext uri="{FF2B5EF4-FFF2-40B4-BE49-F238E27FC236}">
                <a16:creationId xmlns:a16="http://schemas.microsoft.com/office/drawing/2014/main" id="{5F19D922-C398-C364-D2CA-BEA8A82DA0E1}"/>
              </a:ext>
            </a:extLst>
          </p:cNvPr>
          <p:cNvSpPr txBox="1"/>
          <p:nvPr/>
        </p:nvSpPr>
        <p:spPr>
          <a:xfrm>
            <a:off x="4034267" y="1157870"/>
            <a:ext cx="7204282"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a:solidFill>
                  <a:srgbClr val="002060"/>
                </a:solidFill>
                <a:latin typeface="Rubik SemiBold"/>
                <a:ea typeface="Rubik SemiBold"/>
                <a:cs typeface="Rubik SemiBold"/>
                <a:sym typeface="Rubik SemiBold"/>
              </a:rPr>
              <a:t>1. Norma General Antielusiva – fundamentos de las modificaciones</a:t>
            </a:r>
          </a:p>
        </p:txBody>
      </p:sp>
    </p:spTree>
    <p:extLst>
      <p:ext uri="{BB962C8B-B14F-4D97-AF65-F5344CB8AC3E}">
        <p14:creationId xmlns:p14="http://schemas.microsoft.com/office/powerpoint/2010/main" val="1672298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345" name="Google Shape;345;p46">
            <a:extLst>
              <a:ext uri="{FF2B5EF4-FFF2-40B4-BE49-F238E27FC236}">
                <a16:creationId xmlns:a16="http://schemas.microsoft.com/office/drawing/2014/main" id="{C1F7D8DC-C04A-D3DA-5343-4C3452C80225}"/>
              </a:ext>
            </a:extLst>
          </p:cNvPr>
          <p:cNvSpPr/>
          <p:nvPr/>
        </p:nvSpPr>
        <p:spPr>
          <a:xfrm>
            <a:off x="993355" y="433878"/>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14" name="Google Shape;346;p46">
            <a:extLst>
              <a:ext uri="{FF2B5EF4-FFF2-40B4-BE49-F238E27FC236}">
                <a16:creationId xmlns:a16="http://schemas.microsoft.com/office/drawing/2014/main" id="{64431E43-D395-46D5-338D-88ED89C68A4E}"/>
              </a:ext>
            </a:extLst>
          </p:cNvPr>
          <p:cNvSpPr txBox="1"/>
          <p:nvPr/>
        </p:nvSpPr>
        <p:spPr>
          <a:xfrm>
            <a:off x="1064355" y="506258"/>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endParaRPr sz="2800" b="1" kern="0">
              <a:solidFill>
                <a:srgbClr val="002060"/>
              </a:solidFill>
              <a:latin typeface="Rubik"/>
              <a:ea typeface="Rubik"/>
              <a:cs typeface="Rubik"/>
              <a:sym typeface="Rubik"/>
            </a:endParaRPr>
          </a:p>
        </p:txBody>
      </p:sp>
      <p:sp>
        <p:nvSpPr>
          <p:cNvPr id="357" name="Google Shape;357;p46">
            <a:extLst>
              <a:ext uri="{FF2B5EF4-FFF2-40B4-BE49-F238E27FC236}">
                <a16:creationId xmlns:a16="http://schemas.microsoft.com/office/drawing/2014/main" id="{FA5B24C8-103A-6233-3D21-648849BED904}"/>
              </a:ext>
            </a:extLst>
          </p:cNvPr>
          <p:cNvSpPr txBox="1"/>
          <p:nvPr/>
        </p:nvSpPr>
        <p:spPr>
          <a:xfrm>
            <a:off x="993355" y="1091058"/>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1. Norma General Antielusiva</a:t>
            </a:r>
            <a:endParaRPr sz="2000" kern="0" dirty="0">
              <a:solidFill>
                <a:srgbClr val="002060"/>
              </a:solidFill>
              <a:latin typeface="Rubik SemiBold"/>
              <a:ea typeface="Rubik SemiBold"/>
              <a:cs typeface="Rubik SemiBold"/>
              <a:sym typeface="Rubik SemiBold"/>
            </a:endParaRPr>
          </a:p>
        </p:txBody>
      </p:sp>
      <p:graphicFrame>
        <p:nvGraphicFramePr>
          <p:cNvPr id="15" name="Tabla 14">
            <a:extLst>
              <a:ext uri="{FF2B5EF4-FFF2-40B4-BE49-F238E27FC236}">
                <a16:creationId xmlns:a16="http://schemas.microsoft.com/office/drawing/2014/main" id="{FED1B0C1-A1A6-D8EA-0DC4-6301238F4BA0}"/>
              </a:ext>
            </a:extLst>
          </p:cNvPr>
          <p:cNvGraphicFramePr>
            <a:graphicFrameLocks noGrp="1"/>
          </p:cNvGraphicFramePr>
          <p:nvPr>
            <p:extLst>
              <p:ext uri="{D42A27DB-BD31-4B8C-83A1-F6EECF244321}">
                <p14:modId xmlns:p14="http://schemas.microsoft.com/office/powerpoint/2010/main" val="1737981566"/>
              </p:ext>
            </p:extLst>
          </p:nvPr>
        </p:nvGraphicFramePr>
        <p:xfrm>
          <a:off x="729096" y="2532510"/>
          <a:ext cx="10733808" cy="3299021"/>
        </p:xfrm>
        <a:graphic>
          <a:graphicData uri="http://schemas.openxmlformats.org/drawingml/2006/table">
            <a:tbl>
              <a:tblPr firstRow="1" bandRow="1">
                <a:tableStyleId>{5940675A-B579-460E-94D1-54222C63F5DA}</a:tableStyleId>
              </a:tblPr>
              <a:tblGrid>
                <a:gridCol w="2501239">
                  <a:extLst>
                    <a:ext uri="{9D8B030D-6E8A-4147-A177-3AD203B41FA5}">
                      <a16:colId xmlns:a16="http://schemas.microsoft.com/office/drawing/2014/main" val="1812729757"/>
                    </a:ext>
                  </a:extLst>
                </a:gridCol>
                <a:gridCol w="2858560">
                  <a:extLst>
                    <a:ext uri="{9D8B030D-6E8A-4147-A177-3AD203B41FA5}">
                      <a16:colId xmlns:a16="http://schemas.microsoft.com/office/drawing/2014/main" val="658249096"/>
                    </a:ext>
                  </a:extLst>
                </a:gridCol>
                <a:gridCol w="2984236">
                  <a:extLst>
                    <a:ext uri="{9D8B030D-6E8A-4147-A177-3AD203B41FA5}">
                      <a16:colId xmlns:a16="http://schemas.microsoft.com/office/drawing/2014/main" val="523515912"/>
                    </a:ext>
                  </a:extLst>
                </a:gridCol>
                <a:gridCol w="2389773">
                  <a:extLst>
                    <a:ext uri="{9D8B030D-6E8A-4147-A177-3AD203B41FA5}">
                      <a16:colId xmlns:a16="http://schemas.microsoft.com/office/drawing/2014/main" val="36553833"/>
                    </a:ext>
                  </a:extLst>
                </a:gridCol>
              </a:tblGrid>
              <a:tr h="860621">
                <a:tc>
                  <a:txBody>
                    <a:bodyPr/>
                    <a:lstStyle/>
                    <a:p>
                      <a:pPr algn="ctr"/>
                      <a:r>
                        <a:rPr lang="es-ES" sz="1400" b="0">
                          <a:solidFill>
                            <a:schemeClr val="bg1"/>
                          </a:solidFill>
                          <a:latin typeface="gobCL" panose="02000603050000020004"/>
                        </a:rPr>
                        <a:t>Declaración administrativa, junto a un Comité Asesor Interno: </a:t>
                      </a:r>
                      <a:r>
                        <a:rPr lang="es-ES" sz="1400" b="1">
                          <a:solidFill>
                            <a:schemeClr val="bg1"/>
                          </a:solidFill>
                          <a:latin typeface="gobCL" panose="02000603050000020004"/>
                        </a:rPr>
                        <a:t>3 países</a:t>
                      </a:r>
                    </a:p>
                  </a:txBody>
                  <a:tcPr anchor="ctr">
                    <a:solidFill>
                      <a:srgbClr val="002060"/>
                    </a:solidFill>
                  </a:tcPr>
                </a:tc>
                <a:tc>
                  <a:txBody>
                    <a:bodyPr/>
                    <a:lstStyle/>
                    <a:p>
                      <a:pPr lvl="0" algn="ctr">
                        <a:buNone/>
                      </a:pPr>
                      <a:r>
                        <a:rPr lang="es-ES" sz="1400" b="0" u="none" strike="noStrike" noProof="0">
                          <a:solidFill>
                            <a:schemeClr val="bg1"/>
                          </a:solidFill>
                          <a:latin typeface="gobCL" panose="02000603050000020004"/>
                        </a:rPr>
                        <a:t>Declaración administrativa, junto a un Comité Asesor Externo: </a:t>
                      </a:r>
                      <a:r>
                        <a:rPr lang="es-ES" sz="1400" b="1" u="none" strike="noStrike" noProof="0">
                          <a:solidFill>
                            <a:schemeClr val="bg1"/>
                          </a:solidFill>
                          <a:latin typeface="gobCL" panose="02000603050000020004"/>
                        </a:rPr>
                        <a:t>4 países</a:t>
                      </a:r>
                      <a:endParaRPr lang="es-ES" sz="1400" b="1">
                        <a:solidFill>
                          <a:schemeClr val="bg1"/>
                        </a:solidFill>
                        <a:latin typeface="gobCL" panose="02000603050000020004"/>
                      </a:endParaRPr>
                    </a:p>
                  </a:txBody>
                  <a:tcPr anchor="ctr">
                    <a:solidFill>
                      <a:srgbClr val="002060"/>
                    </a:solidFill>
                  </a:tcPr>
                </a:tc>
                <a:tc>
                  <a:txBody>
                    <a:bodyPr/>
                    <a:lstStyle/>
                    <a:p>
                      <a:pPr algn="ctr"/>
                      <a:r>
                        <a:rPr lang="es-ES" sz="1400" b="0">
                          <a:solidFill>
                            <a:schemeClr val="bg1"/>
                          </a:solidFill>
                          <a:latin typeface="gobCL" panose="02000603050000020004"/>
                        </a:rPr>
                        <a:t>Declaración directa por parte de la Administración Tributaria: </a:t>
                      </a:r>
                      <a:r>
                        <a:rPr lang="es-ES" sz="1400" b="1">
                          <a:solidFill>
                            <a:schemeClr val="bg1"/>
                          </a:solidFill>
                          <a:latin typeface="gobCL" panose="02000603050000020004"/>
                        </a:rPr>
                        <a:t>37 países</a:t>
                      </a:r>
                    </a:p>
                  </a:txBody>
                  <a:tcPr anchor="ctr">
                    <a:solidFill>
                      <a:srgbClr val="002060"/>
                    </a:solidFill>
                  </a:tcPr>
                </a:tc>
                <a:tc>
                  <a:txBody>
                    <a:bodyPr/>
                    <a:lstStyle/>
                    <a:p>
                      <a:pPr lvl="0" algn="ctr">
                        <a:buNone/>
                      </a:pPr>
                      <a:r>
                        <a:rPr lang="es-ES" sz="1400" b="0">
                          <a:solidFill>
                            <a:schemeClr val="bg1"/>
                          </a:solidFill>
                          <a:latin typeface="gobCL" panose="02000603050000020004"/>
                        </a:rPr>
                        <a:t>Declaración judicial de la elusión: </a:t>
                      </a:r>
                      <a:r>
                        <a:rPr lang="es-ES" sz="1400" b="1">
                          <a:solidFill>
                            <a:schemeClr val="bg1"/>
                          </a:solidFill>
                          <a:latin typeface="gobCL" panose="02000603050000020004"/>
                        </a:rPr>
                        <a:t>2 países</a:t>
                      </a:r>
                    </a:p>
                  </a:txBody>
                  <a:tcPr anchor="ctr">
                    <a:solidFill>
                      <a:srgbClr val="002060"/>
                    </a:solidFill>
                  </a:tcPr>
                </a:tc>
                <a:extLst>
                  <a:ext uri="{0D108BD9-81ED-4DB2-BD59-A6C34878D82A}">
                    <a16:rowId xmlns:a16="http://schemas.microsoft.com/office/drawing/2014/main" val="3776299954"/>
                  </a:ext>
                </a:extLst>
              </a:tr>
              <a:tr h="2395960">
                <a:tc>
                  <a:txBody>
                    <a:bodyPr/>
                    <a:lstStyle/>
                    <a:p>
                      <a:pPr algn="ctr"/>
                      <a:r>
                        <a:rPr lang="es-ES" sz="1400">
                          <a:solidFill>
                            <a:srgbClr val="002060"/>
                          </a:solidFill>
                          <a:latin typeface="gobCL" panose="02000603050000020004"/>
                        </a:rPr>
                        <a:t>Canadá, España, México</a:t>
                      </a:r>
                    </a:p>
                  </a:txBody>
                  <a:tcPr anchor="ctr"/>
                </a:tc>
                <a:tc>
                  <a:txBody>
                    <a:bodyPr/>
                    <a:lstStyle/>
                    <a:p>
                      <a:pPr algn="ctr"/>
                      <a:r>
                        <a:rPr lang="es-ES" sz="1400">
                          <a:solidFill>
                            <a:srgbClr val="002060"/>
                          </a:solidFill>
                          <a:latin typeface="gobCL" panose="02000603050000020004"/>
                        </a:rPr>
                        <a:t>Reino Unido, Australia, India, Francia</a:t>
                      </a:r>
                    </a:p>
                  </a:txBody>
                  <a:tcPr anchor="ctr"/>
                </a:tc>
                <a:tc>
                  <a:txBody>
                    <a:bodyPr/>
                    <a:lstStyle/>
                    <a:p>
                      <a:pPr lvl="0" algn="ctr">
                        <a:buNone/>
                      </a:pPr>
                      <a:r>
                        <a:rPr lang="es-ES" sz="1400" b="0" u="none" strike="noStrike" cap="none" noProof="0">
                          <a:solidFill>
                            <a:srgbClr val="002060"/>
                          </a:solidFill>
                          <a:latin typeface="gobCL" panose="02000603050000020004"/>
                          <a:sym typeface="Arial"/>
                        </a:rPr>
                        <a:t>Alemania, Austria, Argentina, Bélgica, Brasil, Bolivia, China, Colombia, Corea del Sur, Costa Rica, Dinamarca, Eslovaquia, Eslovenia, Estados Unidos, Estonia, Finlandia, Grecia, Hungría, Irlanda, Islandia, Israel, Indonesia, Italia, Japón, Letonia,</a:t>
                      </a:r>
                      <a:r>
                        <a:rPr lang="es-ES" sz="1400" b="0" u="none" strike="noStrike" cap="none" noProof="0">
                          <a:solidFill>
                            <a:srgbClr val="002060"/>
                          </a:solidFill>
                          <a:latin typeface="gobCL" panose="02000603050000020004"/>
                        </a:rPr>
                        <a:t> </a:t>
                      </a:r>
                      <a:r>
                        <a:rPr lang="es-ES" sz="1400" b="0" u="none" strike="noStrike" cap="none" noProof="0">
                          <a:solidFill>
                            <a:srgbClr val="002060"/>
                          </a:solidFill>
                          <a:latin typeface="gobCL" panose="02000603050000020004"/>
                          <a:sym typeface="Arial"/>
                        </a:rPr>
                        <a:t>Lituania, Luxemburgo, </a:t>
                      </a:r>
                      <a:endParaRPr lang="es-ES" sz="1400" b="0" u="none" strike="noStrike" cap="none">
                        <a:solidFill>
                          <a:srgbClr val="002060"/>
                        </a:solidFill>
                        <a:latin typeface="gobCL" panose="02000603050000020004"/>
                      </a:endParaRPr>
                    </a:p>
                    <a:p>
                      <a:pPr lvl="0" algn="ctr">
                        <a:buNone/>
                      </a:pPr>
                      <a:r>
                        <a:rPr lang="es-ES" sz="1400" b="0" u="none" strike="noStrike" cap="none" noProof="0">
                          <a:solidFill>
                            <a:srgbClr val="002060"/>
                          </a:solidFill>
                          <a:latin typeface="gobCL" panose="02000603050000020004"/>
                          <a:sym typeface="Arial"/>
                        </a:rPr>
                        <a:t>Noruega, Nueva Zelanda, Países Bajos, Polonia, República Checa, Rusia, Sudáfrica, Singapur, Suecia y Turquía. </a:t>
                      </a:r>
                      <a:endParaRPr lang="es-ES" sz="1400" b="0" i="0" u="none" strike="noStrike" cap="none">
                        <a:solidFill>
                          <a:srgbClr val="002060"/>
                        </a:solidFill>
                        <a:latin typeface="gobCL" panose="02000603050000020004"/>
                        <a:ea typeface="+mn-ea"/>
                        <a:cs typeface="+mn-cs"/>
                        <a:sym typeface="Arial"/>
                      </a:endParaRPr>
                    </a:p>
                  </a:txBody>
                  <a:tcPr anchor="ctr"/>
                </a:tc>
                <a:tc>
                  <a:txBody>
                    <a:bodyPr/>
                    <a:lstStyle/>
                    <a:p>
                      <a:pPr lvl="0" algn="ctr">
                        <a:buNone/>
                      </a:pPr>
                      <a:r>
                        <a:rPr lang="es-ES" sz="1400" b="0" u="none" strike="noStrike" noProof="0">
                          <a:solidFill>
                            <a:srgbClr val="002060"/>
                          </a:solidFill>
                          <a:latin typeface="gobCL" panose="02000603050000020004"/>
                        </a:rPr>
                        <a:t>Chile, Suiza</a:t>
                      </a:r>
                      <a:endParaRPr lang="es-ES" sz="1400">
                        <a:solidFill>
                          <a:srgbClr val="002060"/>
                        </a:solidFill>
                        <a:latin typeface="gobCL" panose="02000603050000020004"/>
                      </a:endParaRPr>
                    </a:p>
                  </a:txBody>
                  <a:tcPr anchor="ctr"/>
                </a:tc>
                <a:extLst>
                  <a:ext uri="{0D108BD9-81ED-4DB2-BD59-A6C34878D82A}">
                    <a16:rowId xmlns:a16="http://schemas.microsoft.com/office/drawing/2014/main" val="2330418109"/>
                  </a:ext>
                </a:extLst>
              </a:tr>
            </a:tbl>
          </a:graphicData>
        </a:graphic>
      </p:graphicFrame>
      <p:sp>
        <p:nvSpPr>
          <p:cNvPr id="16" name="CuadroTexto 15">
            <a:extLst>
              <a:ext uri="{FF2B5EF4-FFF2-40B4-BE49-F238E27FC236}">
                <a16:creationId xmlns:a16="http://schemas.microsoft.com/office/drawing/2014/main" id="{832957C2-DF52-A3C7-395E-1D979A3A9EBD}"/>
              </a:ext>
            </a:extLst>
          </p:cNvPr>
          <p:cNvSpPr txBox="1"/>
          <p:nvPr/>
        </p:nvSpPr>
        <p:spPr>
          <a:xfrm>
            <a:off x="1064355" y="1968485"/>
            <a:ext cx="10048008" cy="338554"/>
          </a:xfrm>
          <a:prstGeom prst="rect">
            <a:avLst/>
          </a:prstGeom>
          <a:noFill/>
        </p:spPr>
        <p:txBody>
          <a:bodyPr wrap="square" rtlCol="0">
            <a:spAutoFit/>
          </a:bodyPr>
          <a:lstStyle/>
          <a:p>
            <a:r>
              <a:rPr lang="es-CL" sz="1600" b="1">
                <a:solidFill>
                  <a:srgbClr val="002060"/>
                </a:solidFill>
                <a:latin typeface="gobCL" pitchFamily="50" charset="0"/>
              </a:rPr>
              <a:t>Comparación internacional sobre características del procedimiento de aplicación de la NGA en la actualidad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p46"/>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46" name="Google Shape;346;p46"/>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347" name="Google Shape;347;p46"/>
          <p:cNvSpPr txBox="1"/>
          <p:nvPr/>
        </p:nvSpPr>
        <p:spPr>
          <a:xfrm>
            <a:off x="4034267" y="1569013"/>
            <a:ext cx="7459528" cy="4678163"/>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mantiene el principio de especialidad como norma general. </a:t>
            </a:r>
            <a:endParaRPr lang="en-US" dirty="0"/>
          </a:p>
          <a:p>
            <a:pPr marL="342900" indent="-342900" defTabSz="1219170">
              <a:buClr>
                <a:srgbClr val="000000"/>
              </a:buClr>
              <a:buFont typeface="Arial" panose="020B0604020202020204" pitchFamily="34" charset="0"/>
              <a:buChar char="•"/>
            </a:pPr>
            <a:endParaRPr lang="es-419"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419" kern="0" dirty="0">
                <a:solidFill>
                  <a:srgbClr val="1F3864"/>
                </a:solidFill>
                <a:latin typeface="Rubik"/>
                <a:ea typeface="Rubik"/>
                <a:cs typeface="Rubik"/>
                <a:sym typeface="Rubik"/>
              </a:rPr>
              <a:t>Se regulan casos donde  interactúan normas especiales con la norma general, permitiendo aplicar esta última cuando la elusión busca evitar la aplicación de una NEA y en aquellos casos donde la planificación agresiva corresponde a un conjunto de actos y respecto de algunos es aplicable una norma especial.</a:t>
            </a:r>
            <a:endParaRPr lang="es-419" kern="0" dirty="0">
              <a:solidFill>
                <a:srgbClr val="1F3864"/>
              </a:solidFill>
              <a:latin typeface="Rubik"/>
              <a:ea typeface="Rubik"/>
              <a:cs typeface="Rubik"/>
            </a:endParaRPr>
          </a:p>
          <a:p>
            <a:pPr defTabSz="1219170">
              <a:buClr>
                <a:srgbClr val="000000"/>
              </a:buClr>
            </a:pPr>
            <a:endParaRPr lang="es-419" sz="18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419" sz="1800" kern="0" dirty="0">
                <a:solidFill>
                  <a:srgbClr val="1F3864"/>
                </a:solidFill>
                <a:latin typeface="Rubik"/>
                <a:ea typeface="Rubik"/>
                <a:cs typeface="Rubik"/>
                <a:sym typeface="Rubik"/>
              </a:rPr>
              <a:t>Se reconoce expresamente que la NGA también es aplicable a casos donde mediante el abuso o simulación se accede a beneficios tributarios o regímenes especiales. </a:t>
            </a:r>
          </a:p>
          <a:p>
            <a:pPr marL="342900" indent="-342900" defTabSz="1219170">
              <a:buClr>
                <a:srgbClr val="000000"/>
              </a:buClr>
              <a:buFont typeface="Arial" panose="020B0604020202020204" pitchFamily="34" charset="0"/>
              <a:buChar char="•"/>
            </a:pPr>
            <a:endParaRPr lang="es-419" kern="0" dirty="0">
              <a:solidFill>
                <a:srgbClr val="1F3864"/>
              </a:solidFill>
              <a:latin typeface="Rubik"/>
              <a:ea typeface="Rubik"/>
              <a:cs typeface="Rubik"/>
              <a:sym typeface="Rubik"/>
            </a:endParaRPr>
          </a:p>
          <a:p>
            <a:pPr marL="342900" indent="-342900" defTabSz="1219170">
              <a:buClr>
                <a:srgbClr val="000000"/>
              </a:buClr>
              <a:buFont typeface="Arial" panose="020B0604020202020204" pitchFamily="34" charset="0"/>
              <a:buChar char="•"/>
            </a:pPr>
            <a:r>
              <a:rPr lang="es-ES" sz="1800" kern="0" dirty="0">
                <a:solidFill>
                  <a:srgbClr val="1F3864"/>
                </a:solidFill>
                <a:latin typeface="Rubik"/>
                <a:ea typeface="Rubik"/>
                <a:cs typeface="Rubik"/>
                <a:sym typeface="Rubik"/>
              </a:rPr>
              <a:t>Se regula expresamente la carga de la prueba. El SII debe probar el abuso o simulación, pero el contribuyente debe acreditar la existencia de efectos económicos o jurídicos relevantes. </a:t>
            </a:r>
            <a:endParaRPr lang="es-ES" sz="18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419" sz="1800" kern="0" dirty="0">
              <a:solidFill>
                <a:srgbClr val="1F3864"/>
              </a:solidFill>
              <a:latin typeface="Rubik"/>
              <a:ea typeface="Rubik"/>
              <a:cs typeface="Rubik"/>
            </a:endParaRPr>
          </a:p>
        </p:txBody>
      </p:sp>
      <p:cxnSp>
        <p:nvCxnSpPr>
          <p:cNvPr id="348" name="Google Shape;348;p46"/>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56" name="Google Shape;356;p46"/>
          <p:cNvPicPr preferRelativeResize="0"/>
          <p:nvPr/>
        </p:nvPicPr>
        <p:blipFill rotWithShape="1">
          <a:blip r:embed="rId4">
            <a:alphaModFix/>
          </a:blip>
          <a:srcRect l="20981" r="24844"/>
          <a:stretch/>
        </p:blipFill>
        <p:spPr>
          <a:xfrm>
            <a:off x="184200" y="187034"/>
            <a:ext cx="3437501" cy="6478268"/>
          </a:xfrm>
          <a:prstGeom prst="rect">
            <a:avLst/>
          </a:prstGeom>
          <a:noFill/>
          <a:ln>
            <a:noFill/>
          </a:ln>
        </p:spPr>
      </p:pic>
      <p:sp>
        <p:nvSpPr>
          <p:cNvPr id="357" name="Google Shape;357;p46"/>
          <p:cNvSpPr txBox="1"/>
          <p:nvPr/>
        </p:nvSpPr>
        <p:spPr>
          <a:xfrm>
            <a:off x="4034267" y="966324"/>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1. Norma General Antielusiva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4">
          <a:extLst>
            <a:ext uri="{FF2B5EF4-FFF2-40B4-BE49-F238E27FC236}">
              <a16:creationId xmlns:a16="http://schemas.microsoft.com/office/drawing/2014/main" id="{707D8754-D7E0-1A32-A942-15B58A8A9BD6}"/>
            </a:ext>
          </a:extLst>
        </p:cNvPr>
        <p:cNvGrpSpPr/>
        <p:nvPr/>
      </p:nvGrpSpPr>
      <p:grpSpPr>
        <a:xfrm>
          <a:off x="0" y="0"/>
          <a:ext cx="0" cy="0"/>
          <a:chOff x="0" y="0"/>
          <a:chExt cx="0" cy="0"/>
        </a:xfrm>
      </p:grpSpPr>
      <p:sp>
        <p:nvSpPr>
          <p:cNvPr id="345" name="Google Shape;345;p46">
            <a:extLst>
              <a:ext uri="{FF2B5EF4-FFF2-40B4-BE49-F238E27FC236}">
                <a16:creationId xmlns:a16="http://schemas.microsoft.com/office/drawing/2014/main" id="{D7F70B07-EE05-B493-F1C6-A9D7800C343F}"/>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46" name="Google Shape;346;p46">
            <a:extLst>
              <a:ext uri="{FF2B5EF4-FFF2-40B4-BE49-F238E27FC236}">
                <a16:creationId xmlns:a16="http://schemas.microsoft.com/office/drawing/2014/main" id="{9021C304-4653-CEBE-DA49-27BABEFB70C7}"/>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347" name="Google Shape;347;p46">
            <a:extLst>
              <a:ext uri="{FF2B5EF4-FFF2-40B4-BE49-F238E27FC236}">
                <a16:creationId xmlns:a16="http://schemas.microsoft.com/office/drawing/2014/main" id="{FB520DF3-8517-DADD-D9D7-67F3BE624902}"/>
              </a:ext>
            </a:extLst>
          </p:cNvPr>
          <p:cNvSpPr txBox="1"/>
          <p:nvPr/>
        </p:nvSpPr>
        <p:spPr>
          <a:xfrm>
            <a:off x="4034266" y="1473093"/>
            <a:ext cx="7428567" cy="5216772"/>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sz="1700" kern="0" dirty="0">
                <a:solidFill>
                  <a:srgbClr val="1F3864"/>
                </a:solidFill>
                <a:latin typeface="Rubik"/>
                <a:ea typeface="Rubik"/>
                <a:cs typeface="Rubik"/>
                <a:sym typeface="Rubik"/>
              </a:rPr>
              <a:t>Se </a:t>
            </a:r>
            <a:r>
              <a:rPr lang="es-ES" sz="1700" b="1" kern="0" dirty="0">
                <a:solidFill>
                  <a:srgbClr val="1F3864"/>
                </a:solidFill>
                <a:latin typeface="Rubik"/>
                <a:ea typeface="Rubik"/>
                <a:cs typeface="Rubik"/>
                <a:sym typeface="Rubik"/>
              </a:rPr>
              <a:t>propondrá un procedimiento especial para aplicación administrativa de la NGA</a:t>
            </a:r>
            <a:r>
              <a:rPr lang="es-ES" sz="1700" kern="0" dirty="0">
                <a:solidFill>
                  <a:srgbClr val="1F3864"/>
                </a:solidFill>
                <a:latin typeface="Rubik"/>
                <a:ea typeface="Rubik"/>
                <a:cs typeface="Rubik"/>
                <a:sym typeface="Rubik"/>
              </a:rPr>
              <a:t>. La decisión será tomada por el </a:t>
            </a:r>
            <a:r>
              <a:rPr lang="es-ES" sz="1700" b="1" kern="0" dirty="0">
                <a:solidFill>
                  <a:srgbClr val="1F3864"/>
                </a:solidFill>
                <a:latin typeface="Rubik"/>
                <a:ea typeface="Rubik"/>
                <a:cs typeface="Rubik"/>
                <a:sym typeface="Rubik"/>
              </a:rPr>
              <a:t>Comité Nacional de casos relevantes </a:t>
            </a:r>
            <a:r>
              <a:rPr lang="es-ES" sz="1700" kern="0" dirty="0">
                <a:solidFill>
                  <a:srgbClr val="1F3864"/>
                </a:solidFill>
                <a:latin typeface="Rubik"/>
                <a:ea typeface="Rubik"/>
                <a:cs typeface="Rubik"/>
                <a:sym typeface="Rubik"/>
              </a:rPr>
              <a:t>conformado por los subdirectores normativo, de fiscalización y jurídico más el Director.  </a:t>
            </a:r>
            <a:endParaRPr lang="es-ES" sz="17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sz="17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sz="1700" kern="0" dirty="0">
                <a:solidFill>
                  <a:srgbClr val="1F3864"/>
                </a:solidFill>
                <a:latin typeface="Rubik"/>
                <a:ea typeface="Rubik"/>
                <a:cs typeface="Rubik"/>
                <a:sym typeface="Rubik"/>
              </a:rPr>
              <a:t>El proceso de fiscalización será conducido por el Departamento de Normas Generales Antielusión en conjunto con la dirección regional respectiva. </a:t>
            </a:r>
            <a:endParaRPr lang="es-ES" sz="17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sz="17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sz="1700" kern="0" dirty="0">
                <a:solidFill>
                  <a:srgbClr val="1F3864"/>
                </a:solidFill>
                <a:latin typeface="Rubik"/>
                <a:ea typeface="Rubik"/>
                <a:cs typeface="Rubik"/>
                <a:sym typeface="Rubik"/>
              </a:rPr>
              <a:t>Para la aplicación de la NGA el SII deberá requerir una opinión al Consejo Asesor Consultivo, organismo conformado por 7 personas externas a la administración, quienes emitirán una opinión sobre si las operaciones tienen o no razonabilidad económica y jurídica considerando la legislación tributaria. </a:t>
            </a:r>
            <a:endParaRPr lang="es-ES" sz="1700"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sz="1700" kern="0" dirty="0">
              <a:solidFill>
                <a:srgbClr val="1F3864"/>
              </a:solidFill>
              <a:latin typeface="Rubik"/>
              <a:ea typeface="Rubik"/>
              <a:cs typeface="Rubik"/>
            </a:endParaRPr>
          </a:p>
          <a:p>
            <a:pPr marL="360045" defTabSz="1219170">
              <a:buClr>
                <a:srgbClr val="000000"/>
              </a:buClr>
            </a:pPr>
            <a:r>
              <a:rPr lang="es-ES" sz="1700" b="1" kern="0" dirty="0">
                <a:solidFill>
                  <a:srgbClr val="1F3864"/>
                </a:solidFill>
                <a:latin typeface="Rubik"/>
                <a:ea typeface="Rubik"/>
                <a:cs typeface="Rubik"/>
              </a:rPr>
              <a:t>Uno de los consejeros será electo en base a terna propuesta por el CFA y dos sobre terna propuesta por el CRUCH y los otros 4 por concurso público. </a:t>
            </a:r>
          </a:p>
          <a:p>
            <a:pPr marL="360045" defTabSz="1219170">
              <a:buClr>
                <a:srgbClr val="000000"/>
              </a:buClr>
            </a:pPr>
            <a:endParaRPr lang="es-ES" sz="1700" b="1"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sz="1700" kern="0" dirty="0">
                <a:solidFill>
                  <a:srgbClr val="1F3864"/>
                </a:solidFill>
                <a:latin typeface="Rubik"/>
                <a:ea typeface="Rubik"/>
                <a:cs typeface="Rubik"/>
                <a:sym typeface="Rubik"/>
              </a:rPr>
              <a:t>La NGA sólo podrá ser aplicada cuando las diferencias de impuesto superen las 1.000 UTM. </a:t>
            </a:r>
            <a:endParaRPr lang="es-ES" sz="1700" kern="0" dirty="0">
              <a:solidFill>
                <a:srgbClr val="1F3864"/>
              </a:solidFill>
              <a:latin typeface="Rubik"/>
              <a:ea typeface="Rubik"/>
              <a:cs typeface="Rubik"/>
            </a:endParaRPr>
          </a:p>
        </p:txBody>
      </p:sp>
      <p:pic>
        <p:nvPicPr>
          <p:cNvPr id="356" name="Google Shape;356;p46">
            <a:extLst>
              <a:ext uri="{FF2B5EF4-FFF2-40B4-BE49-F238E27FC236}">
                <a16:creationId xmlns:a16="http://schemas.microsoft.com/office/drawing/2014/main" id="{107CB090-8166-D54D-5141-B1362B35B8E7}"/>
              </a:ext>
            </a:extLst>
          </p:cNvPr>
          <p:cNvPicPr preferRelativeResize="0"/>
          <p:nvPr/>
        </p:nvPicPr>
        <p:blipFill rotWithShape="1">
          <a:blip r:embed="rId5">
            <a:alphaModFix/>
          </a:blip>
          <a:srcRect l="20981" r="24844"/>
          <a:stretch/>
        </p:blipFill>
        <p:spPr>
          <a:xfrm>
            <a:off x="184200" y="187034"/>
            <a:ext cx="3437501" cy="6478268"/>
          </a:xfrm>
          <a:prstGeom prst="rect">
            <a:avLst/>
          </a:prstGeom>
          <a:noFill/>
          <a:ln>
            <a:noFill/>
          </a:ln>
        </p:spPr>
      </p:pic>
      <p:sp>
        <p:nvSpPr>
          <p:cNvPr id="357" name="Google Shape;357;p46">
            <a:extLst>
              <a:ext uri="{FF2B5EF4-FFF2-40B4-BE49-F238E27FC236}">
                <a16:creationId xmlns:a16="http://schemas.microsoft.com/office/drawing/2014/main" id="{5353425A-D0ED-388C-C617-BB059B705B09}"/>
              </a:ext>
            </a:extLst>
          </p:cNvPr>
          <p:cNvSpPr txBox="1"/>
          <p:nvPr/>
        </p:nvSpPr>
        <p:spPr>
          <a:xfrm>
            <a:off x="4034267" y="940648"/>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1. Norma General Antielusiva</a:t>
            </a:r>
            <a:endParaRPr sz="2000" kern="0" dirty="0">
              <a:solidFill>
                <a:srgbClr val="002060"/>
              </a:solidFill>
              <a:latin typeface="Rubik SemiBold"/>
              <a:ea typeface="Rubik SemiBold"/>
              <a:cs typeface="Rubik SemiBold"/>
              <a:sym typeface="Rubik SemiBold"/>
            </a:endParaRPr>
          </a:p>
        </p:txBody>
      </p:sp>
    </p:spTree>
    <p:extLst>
      <p:ext uri="{BB962C8B-B14F-4D97-AF65-F5344CB8AC3E}">
        <p14:creationId xmlns:p14="http://schemas.microsoft.com/office/powerpoint/2010/main" val="1530978074"/>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3" name="Google Shape;158;p32">
            <a:extLst>
              <a:ext uri="{FF2B5EF4-FFF2-40B4-BE49-F238E27FC236}">
                <a16:creationId xmlns:a16="http://schemas.microsoft.com/office/drawing/2014/main" id="{3DC57FDF-1A48-AE2F-42D5-E977F05A6E57}"/>
              </a:ext>
            </a:extLst>
          </p:cNvPr>
          <p:cNvSpPr/>
          <p:nvPr/>
        </p:nvSpPr>
        <p:spPr>
          <a:xfrm>
            <a:off x="752475" y="365124"/>
            <a:ext cx="10751773" cy="756865"/>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2" name="Title 1">
            <a:extLst>
              <a:ext uri="{FF2B5EF4-FFF2-40B4-BE49-F238E27FC236}">
                <a16:creationId xmlns:a16="http://schemas.microsoft.com/office/drawing/2014/main" id="{4959E495-AD67-11E9-E0EE-1020DACE4D00}"/>
              </a:ext>
            </a:extLst>
          </p:cNvPr>
          <p:cNvSpPr>
            <a:spLocks noGrp="1"/>
          </p:cNvSpPr>
          <p:nvPr>
            <p:ph type="title"/>
          </p:nvPr>
        </p:nvSpPr>
        <p:spPr>
          <a:xfrm>
            <a:off x="954698" y="80757"/>
            <a:ext cx="10515600" cy="1325600"/>
          </a:xfrm>
        </p:spPr>
        <p:txBody>
          <a:bodyPr/>
          <a:lstStyle/>
          <a:p>
            <a:r>
              <a:rPr lang="es-ES_tradnl" sz="2400" b="1" kern="1200" dirty="0">
                <a:solidFill>
                  <a:srgbClr val="002060"/>
                </a:solidFill>
                <a:latin typeface="Rubik"/>
                <a:ea typeface="+mn-ea"/>
                <a:cs typeface="+mn-cs"/>
              </a:rPr>
              <a:t>La ciudadanía ve la evasión y la elusión de impuestos como una expresión particularmente indignante de injusticia</a:t>
            </a:r>
          </a:p>
        </p:txBody>
      </p:sp>
      <p:sp>
        <p:nvSpPr>
          <p:cNvPr id="9" name="Google Shape;160;p32">
            <a:extLst>
              <a:ext uri="{FF2B5EF4-FFF2-40B4-BE49-F238E27FC236}">
                <a16:creationId xmlns:a16="http://schemas.microsoft.com/office/drawing/2014/main" id="{CF7BAA78-9794-49B4-DEE3-A5B37825D5A8}"/>
              </a:ext>
            </a:extLst>
          </p:cNvPr>
          <p:cNvSpPr txBox="1"/>
          <p:nvPr/>
        </p:nvSpPr>
        <p:spPr>
          <a:xfrm>
            <a:off x="793124" y="1303416"/>
            <a:ext cx="10751773" cy="1702052"/>
          </a:xfrm>
          <a:prstGeom prst="rect">
            <a:avLst/>
          </a:prstGeom>
          <a:noFill/>
          <a:ln>
            <a:noFill/>
          </a:ln>
        </p:spPr>
        <p:txBody>
          <a:bodyPr spcFirstLastPara="1" wrap="square" lIns="121900" tIns="121900" rIns="121900" bIns="121900" anchor="t" anchorCtr="0">
            <a:noAutofit/>
          </a:bodyPr>
          <a:lstStyle/>
          <a:p>
            <a:pPr marL="16510">
              <a:lnSpc>
                <a:spcPct val="90000"/>
              </a:lnSpc>
              <a:buClr>
                <a:schemeClr val="lt1"/>
              </a:buClr>
              <a:buSzPts val="1600"/>
            </a:pPr>
            <a:r>
              <a:rPr lang="es-419" dirty="0">
                <a:solidFill>
                  <a:srgbClr val="002060"/>
                </a:solidFill>
                <a:latin typeface="Rubik"/>
                <a:sym typeface="Calibri"/>
              </a:rPr>
              <a:t>Los diálogos ciudadanos sobre reforma tributaria de 2022 concluyeron que:</a:t>
            </a:r>
          </a:p>
          <a:p>
            <a:pPr marL="16510">
              <a:lnSpc>
                <a:spcPct val="90000"/>
              </a:lnSpc>
              <a:buSzPts val="1600"/>
            </a:pPr>
            <a:endParaRPr lang="es-419" dirty="0">
              <a:solidFill>
                <a:srgbClr val="002060"/>
              </a:solidFill>
              <a:latin typeface="Rubik"/>
              <a:sym typeface="Calibri"/>
            </a:endParaRPr>
          </a:p>
          <a:p>
            <a:pPr marL="304165" indent="-287655">
              <a:lnSpc>
                <a:spcPct val="90000"/>
              </a:lnSpc>
              <a:buClr>
                <a:schemeClr val="lt1"/>
              </a:buClr>
              <a:buSzPts val="1600"/>
              <a:buFont typeface="Rubik Medium"/>
              <a:buChar char="•"/>
            </a:pPr>
            <a:r>
              <a:rPr lang="es-419" dirty="0">
                <a:solidFill>
                  <a:srgbClr val="002060"/>
                </a:solidFill>
                <a:latin typeface="Rubik"/>
                <a:sym typeface="Rubik Medium"/>
              </a:rPr>
              <a:t>Es necesario mejorar el nivel de cumplimiento en el pago de los impuestos. </a:t>
            </a:r>
            <a:br>
              <a:rPr lang="es-419" dirty="0">
                <a:solidFill>
                  <a:srgbClr val="002060"/>
                </a:solidFill>
                <a:latin typeface="Rubik"/>
                <a:sym typeface="Calibri"/>
              </a:rPr>
            </a:br>
            <a:endParaRPr dirty="0">
              <a:solidFill>
                <a:srgbClr val="002060"/>
              </a:solidFill>
              <a:latin typeface="Rubik"/>
              <a:sym typeface="Calibri"/>
            </a:endParaRPr>
          </a:p>
          <a:p>
            <a:pPr marL="304165" indent="-287655">
              <a:lnSpc>
                <a:spcPct val="90000"/>
              </a:lnSpc>
              <a:buClr>
                <a:schemeClr val="lt1"/>
              </a:buClr>
              <a:buSzPts val="1600"/>
              <a:buFont typeface="Rubik Medium"/>
              <a:buChar char="•"/>
            </a:pPr>
            <a:r>
              <a:rPr lang="es-419" dirty="0">
                <a:solidFill>
                  <a:srgbClr val="002060"/>
                </a:solidFill>
                <a:latin typeface="Rubik"/>
                <a:sym typeface="Rubik Medium"/>
              </a:rPr>
              <a:t>Las prácticas para reducir artificialmente los tributos son percibidas como una fuente de injusticia e inequidad</a:t>
            </a:r>
            <a:r>
              <a:rPr lang="es-419" dirty="0">
                <a:solidFill>
                  <a:srgbClr val="002060"/>
                </a:solidFill>
                <a:latin typeface="Rubik Medium"/>
                <a:ea typeface="Rubik Medium"/>
                <a:cs typeface="Rubik Medium"/>
                <a:sym typeface="Rubik Medium"/>
              </a:rPr>
              <a:t>.</a:t>
            </a:r>
            <a:r>
              <a:rPr lang="es-419" sz="2100" dirty="0">
                <a:solidFill>
                  <a:srgbClr val="002060"/>
                </a:solidFill>
                <a:latin typeface="Rubik Medium"/>
                <a:ea typeface="Rubik Medium"/>
                <a:cs typeface="Rubik Medium"/>
                <a:sym typeface="Rubik Medium"/>
              </a:rPr>
              <a:t> </a:t>
            </a:r>
            <a:endParaRPr sz="2133" dirty="0">
              <a:solidFill>
                <a:srgbClr val="002060"/>
              </a:solidFill>
              <a:latin typeface="Rubik Medium"/>
              <a:ea typeface="Rubik Medium"/>
              <a:cs typeface="Rubik Medium"/>
            </a:endParaRPr>
          </a:p>
          <a:p>
            <a:pPr marL="304165">
              <a:lnSpc>
                <a:spcPct val="90000"/>
              </a:lnSpc>
            </a:pPr>
            <a:endParaRPr sz="2400" dirty="0">
              <a:solidFill>
                <a:schemeClr val="lt1"/>
              </a:solidFill>
              <a:latin typeface="Rubik"/>
              <a:ea typeface="Rubik"/>
              <a:cs typeface="Rubik"/>
            </a:endParaRPr>
          </a:p>
          <a:p>
            <a:pPr marL="304165">
              <a:lnSpc>
                <a:spcPct val="90000"/>
              </a:lnSpc>
            </a:pPr>
            <a:endParaRPr sz="2400" dirty="0">
              <a:solidFill>
                <a:schemeClr val="lt1"/>
              </a:solidFill>
              <a:latin typeface="Rubik"/>
              <a:ea typeface="Rubik"/>
              <a:cs typeface="Rubik"/>
            </a:endParaRPr>
          </a:p>
          <a:p>
            <a:pPr marL="0" lvl="5">
              <a:lnSpc>
                <a:spcPct val="90000"/>
              </a:lnSpc>
            </a:pPr>
            <a:endParaRPr sz="2000" dirty="0">
              <a:solidFill>
                <a:schemeClr val="lt1"/>
              </a:solidFill>
              <a:latin typeface="Calibri"/>
              <a:ea typeface="Calibri"/>
              <a:cs typeface="Calibri"/>
              <a:sym typeface="Calibri"/>
            </a:endParaRPr>
          </a:p>
          <a:p>
            <a:pPr marL="608965" lvl="1">
              <a:lnSpc>
                <a:spcPct val="90000"/>
              </a:lnSpc>
            </a:pPr>
            <a:endParaRPr sz="2400" dirty="0">
              <a:latin typeface="Rubik"/>
              <a:ea typeface="Rubik"/>
              <a:cs typeface="Rubik"/>
            </a:endParaRPr>
          </a:p>
          <a:p>
            <a:endParaRPr sz="2800" dirty="0">
              <a:solidFill>
                <a:schemeClr val="dk1"/>
              </a:solidFill>
              <a:latin typeface="Calibri"/>
              <a:ea typeface="Calibri"/>
              <a:cs typeface="Calibri"/>
              <a:sym typeface="Calibri"/>
            </a:endParaRPr>
          </a:p>
        </p:txBody>
      </p:sp>
      <p:sp>
        <p:nvSpPr>
          <p:cNvPr id="11" name="Google Shape;161;p32">
            <a:extLst>
              <a:ext uri="{FF2B5EF4-FFF2-40B4-BE49-F238E27FC236}">
                <a16:creationId xmlns:a16="http://schemas.microsoft.com/office/drawing/2014/main" id="{7DD1674B-9143-37A5-C72F-78C87C057E6E}"/>
              </a:ext>
            </a:extLst>
          </p:cNvPr>
          <p:cNvSpPr txBox="1"/>
          <p:nvPr/>
        </p:nvSpPr>
        <p:spPr>
          <a:xfrm>
            <a:off x="5467350" y="3453143"/>
            <a:ext cx="5874850" cy="2672987"/>
          </a:xfrm>
          <a:prstGeom prst="rect">
            <a:avLst/>
          </a:prstGeom>
          <a:noFill/>
          <a:ln>
            <a:noFill/>
          </a:ln>
        </p:spPr>
        <p:txBody>
          <a:bodyPr spcFirstLastPara="1" wrap="square" lIns="121900" tIns="121900" rIns="121900" bIns="121900" anchor="t" anchorCtr="0">
            <a:noAutofit/>
          </a:bodyPr>
          <a:lstStyle/>
          <a:p>
            <a:pPr marL="304792">
              <a:lnSpc>
                <a:spcPct val="90000"/>
              </a:lnSpc>
            </a:pPr>
            <a:r>
              <a:rPr lang="es-419" sz="2000" i="1" dirty="0">
                <a:solidFill>
                  <a:srgbClr val="FF0000"/>
                </a:solidFill>
                <a:latin typeface="Rubik"/>
                <a:ea typeface="Rubik"/>
                <a:cs typeface="Rubik"/>
                <a:sym typeface="Rubik"/>
              </a:rPr>
              <a:t>“La justicia tributaria solamente es posible si todos y cada uno de los ciudadanos y de las empresas y organizaciones pagan justa y oportunamente los tributos que se hayan recibido. “</a:t>
            </a:r>
            <a:endParaRPr sz="3333" i="1" dirty="0">
              <a:solidFill>
                <a:srgbClr val="FF0000"/>
              </a:solidFill>
              <a:latin typeface="Calibri"/>
              <a:ea typeface="Calibri"/>
              <a:cs typeface="Calibri"/>
              <a:sym typeface="Calibri"/>
            </a:endParaRPr>
          </a:p>
          <a:p>
            <a:pPr marL="304792">
              <a:lnSpc>
                <a:spcPct val="90000"/>
              </a:lnSpc>
            </a:pPr>
            <a:br>
              <a:rPr lang="es-419" sz="1600" dirty="0">
                <a:solidFill>
                  <a:srgbClr val="002060"/>
                </a:solidFill>
                <a:latin typeface="Rubik"/>
                <a:ea typeface="Rubik"/>
                <a:cs typeface="Rubik"/>
                <a:sym typeface="Rubik"/>
              </a:rPr>
            </a:br>
            <a:r>
              <a:rPr lang="es-419" sz="1600" dirty="0">
                <a:solidFill>
                  <a:srgbClr val="002060"/>
                </a:solidFill>
                <a:latin typeface="Rubik"/>
                <a:ea typeface="Rubik"/>
                <a:cs typeface="Rubik"/>
                <a:sym typeface="Rubik"/>
              </a:rPr>
              <a:t>Participante de los Diálogos Sociales, hombre, Región de Antofagasta. </a:t>
            </a:r>
            <a:endParaRPr sz="1733" dirty="0">
              <a:solidFill>
                <a:srgbClr val="002060"/>
              </a:solidFill>
              <a:latin typeface="Rubik Medium"/>
              <a:ea typeface="Rubik Medium"/>
              <a:cs typeface="Rubik Medium"/>
              <a:sym typeface="Rubik Medium"/>
            </a:endParaRPr>
          </a:p>
          <a:p>
            <a:pPr marL="304792">
              <a:lnSpc>
                <a:spcPct val="90000"/>
              </a:lnSpc>
            </a:pPr>
            <a:endParaRPr sz="2400" dirty="0">
              <a:solidFill>
                <a:schemeClr val="lt1"/>
              </a:solidFill>
              <a:latin typeface="Rubik"/>
              <a:ea typeface="Rubik"/>
              <a:cs typeface="Rubik"/>
              <a:sym typeface="Rubik"/>
            </a:endParaRPr>
          </a:p>
          <a:p>
            <a:pPr marL="304792">
              <a:lnSpc>
                <a:spcPct val="90000"/>
              </a:lnSpc>
            </a:pPr>
            <a:endParaRPr sz="2400" dirty="0">
              <a:solidFill>
                <a:schemeClr val="lt1"/>
              </a:solidFill>
              <a:latin typeface="Rubik"/>
              <a:ea typeface="Rubik"/>
              <a:cs typeface="Rubik"/>
              <a:sym typeface="Rubik"/>
            </a:endParaRPr>
          </a:p>
          <a:p>
            <a:pPr marL="0" lvl="5">
              <a:lnSpc>
                <a:spcPct val="90000"/>
              </a:lnSpc>
            </a:pPr>
            <a:endParaRPr sz="2000" dirty="0">
              <a:solidFill>
                <a:schemeClr val="lt1"/>
              </a:solidFill>
              <a:latin typeface="Calibri"/>
              <a:ea typeface="Calibri"/>
              <a:cs typeface="Calibri"/>
              <a:sym typeface="Calibri"/>
            </a:endParaRPr>
          </a:p>
          <a:p>
            <a:pPr marL="609585" lvl="1">
              <a:lnSpc>
                <a:spcPct val="90000"/>
              </a:lnSpc>
            </a:pPr>
            <a:endParaRPr sz="2400" dirty="0">
              <a:latin typeface="Rubik"/>
              <a:ea typeface="Rubik"/>
              <a:cs typeface="Rubik"/>
              <a:sym typeface="Rubik"/>
            </a:endParaRPr>
          </a:p>
          <a:p>
            <a:endParaRPr sz="2800" dirty="0">
              <a:solidFill>
                <a:schemeClr val="dk1"/>
              </a:solidFill>
              <a:latin typeface="Calibri"/>
              <a:ea typeface="Calibri"/>
              <a:cs typeface="Calibri"/>
              <a:sym typeface="Calibri"/>
            </a:endParaRPr>
          </a:p>
        </p:txBody>
      </p:sp>
      <p:pic>
        <p:nvPicPr>
          <p:cNvPr id="5" name="Imagen 4">
            <a:extLst>
              <a:ext uri="{FF2B5EF4-FFF2-40B4-BE49-F238E27FC236}">
                <a16:creationId xmlns:a16="http://schemas.microsoft.com/office/drawing/2014/main" id="{57BED61D-771F-EFAE-6EBD-4FE7969F53A3}"/>
              </a:ext>
            </a:extLst>
          </p:cNvPr>
          <p:cNvPicPr>
            <a:picLocks noChangeAspect="1"/>
          </p:cNvPicPr>
          <p:nvPr/>
        </p:nvPicPr>
        <p:blipFill>
          <a:blip r:embed="rId4"/>
          <a:stretch>
            <a:fillRect/>
          </a:stretch>
        </p:blipFill>
        <p:spPr>
          <a:xfrm>
            <a:off x="838347" y="3005468"/>
            <a:ext cx="4629003" cy="2698984"/>
          </a:xfrm>
          <a:prstGeom prst="rect">
            <a:avLst/>
          </a:prstGeom>
        </p:spPr>
      </p:pic>
    </p:spTree>
    <p:extLst>
      <p:ext uri="{BB962C8B-B14F-4D97-AF65-F5344CB8AC3E}">
        <p14:creationId xmlns:p14="http://schemas.microsoft.com/office/powerpoint/2010/main" val="341257154"/>
      </p:ext>
    </p:extLst>
  </p:cSld>
  <p:clrMapOvr>
    <a:overrideClrMapping bg1="lt1" tx1="dk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61"/>
        <p:cNvGrpSpPr/>
        <p:nvPr/>
      </p:nvGrpSpPr>
      <p:grpSpPr>
        <a:xfrm>
          <a:off x="0" y="0"/>
          <a:ext cx="0" cy="0"/>
          <a:chOff x="0" y="0"/>
          <a:chExt cx="0" cy="0"/>
        </a:xfrm>
      </p:grpSpPr>
      <p:sp>
        <p:nvSpPr>
          <p:cNvPr id="3" name="Google Shape;345;p46">
            <a:extLst>
              <a:ext uri="{FF2B5EF4-FFF2-40B4-BE49-F238E27FC236}">
                <a16:creationId xmlns:a16="http://schemas.microsoft.com/office/drawing/2014/main" id="{9638E035-95C9-5A7A-4A90-8E893866C5C9}"/>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65" name="Google Shape;365;p47"/>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67" name="Google Shape;367;p47"/>
          <p:cNvPicPr preferRelativeResize="0"/>
          <p:nvPr/>
        </p:nvPicPr>
        <p:blipFill rotWithShape="1">
          <a:blip r:embed="rId5">
            <a:alphaModFix/>
          </a:blip>
          <a:srcRect l="30945" t="16903" r="42833" b="8956"/>
          <a:stretch/>
        </p:blipFill>
        <p:spPr>
          <a:xfrm>
            <a:off x="8581967" y="189867"/>
            <a:ext cx="3437500" cy="6478267"/>
          </a:xfrm>
          <a:prstGeom prst="rect">
            <a:avLst/>
          </a:prstGeom>
          <a:noFill/>
          <a:ln>
            <a:noFill/>
          </a:ln>
        </p:spPr>
      </p:pic>
      <p:sp>
        <p:nvSpPr>
          <p:cNvPr id="2" name="Google Shape;346;p46">
            <a:extLst>
              <a:ext uri="{FF2B5EF4-FFF2-40B4-BE49-F238E27FC236}">
                <a16:creationId xmlns:a16="http://schemas.microsoft.com/office/drawing/2014/main" id="{E11C6A3B-4141-1E3D-0017-5211D5AEAF48}"/>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4" name="Google Shape;357;p46">
            <a:extLst>
              <a:ext uri="{FF2B5EF4-FFF2-40B4-BE49-F238E27FC236}">
                <a16:creationId xmlns:a16="http://schemas.microsoft.com/office/drawing/2014/main" id="{5036E923-3803-EF76-42E1-C27557B70A0D}"/>
              </a:ext>
            </a:extLst>
          </p:cNvPr>
          <p:cNvSpPr txBox="1"/>
          <p:nvPr/>
        </p:nvSpPr>
        <p:spPr>
          <a:xfrm>
            <a:off x="681180" y="1028503"/>
            <a:ext cx="7640282"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2. Tasación y reorganizaciones empresariales</a:t>
            </a:r>
            <a:endParaRPr sz="2000" kern="0" dirty="0">
              <a:solidFill>
                <a:srgbClr val="002060"/>
              </a:solidFill>
              <a:latin typeface="Rubik SemiBold"/>
              <a:ea typeface="Rubik SemiBold"/>
              <a:cs typeface="Rubik SemiBold"/>
              <a:sym typeface="Rubik SemiBold"/>
            </a:endParaRPr>
          </a:p>
        </p:txBody>
      </p:sp>
      <p:sp>
        <p:nvSpPr>
          <p:cNvPr id="5" name="Google Shape;347;p46">
            <a:extLst>
              <a:ext uri="{FF2B5EF4-FFF2-40B4-BE49-F238E27FC236}">
                <a16:creationId xmlns:a16="http://schemas.microsoft.com/office/drawing/2014/main" id="{C47CA044-8C0E-B72C-D86A-4F6D1680A579}"/>
              </a:ext>
            </a:extLst>
          </p:cNvPr>
          <p:cNvSpPr txBox="1"/>
          <p:nvPr/>
        </p:nvSpPr>
        <p:spPr>
          <a:xfrm>
            <a:off x="697815" y="1799771"/>
            <a:ext cx="7459529" cy="4124166"/>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norma que le permite al SII tasar las operaciones cuando estas no se realizan a valores normales de mercado considerando siempre las características y circunstancias propias de la operación en relación a otras operaciones de similar naturaleza.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moderniza la norma sobre reorganizaciones empresariales dando “neutralidad tributaria” a aquellas que, siendo nacional o internacionales,  tengan legitima razón de negocios. De forma de entregar mayor certeza la nueva norma contiene una definición de que se debe entender por legítima razón de negocios.  </a:t>
            </a: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sym typeface="Rubik"/>
            </a:endParaRPr>
          </a:p>
          <a:p>
            <a:pPr marL="311150" defTabSz="1219170">
              <a:buClr>
                <a:srgbClr val="000000"/>
              </a:buClr>
            </a:pPr>
            <a:r>
              <a:rPr lang="es-ES" kern="0" dirty="0">
                <a:solidFill>
                  <a:srgbClr val="1F3864"/>
                </a:solidFill>
                <a:latin typeface="Rubik"/>
                <a:ea typeface="Rubik"/>
                <a:cs typeface="Rubik"/>
                <a:sym typeface="Rubik"/>
              </a:rPr>
              <a:t>No se considera reorganización empresarial “neutra” cuando el objetivo de ella es trasladar la propiedad de activos chilenos a una jurisdicción de con un régimen fiscal preferente (paraíso fiscal).  </a:t>
            </a:r>
            <a:endParaRPr lang="es-ES" kern="0" dirty="0">
              <a:solidFill>
                <a:srgbClr val="1F3864"/>
              </a:solidFill>
              <a:latin typeface="Rubik"/>
              <a:ea typeface="Rubik"/>
              <a:cs typeface="Rubik"/>
            </a:endParaRPr>
          </a:p>
        </p:txBody>
      </p:sp>
    </p:spTree>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61">
          <a:extLst>
            <a:ext uri="{FF2B5EF4-FFF2-40B4-BE49-F238E27FC236}">
              <a16:creationId xmlns:a16="http://schemas.microsoft.com/office/drawing/2014/main" id="{0C4C1CC3-01F6-8A11-2237-561ACCFA83DE}"/>
            </a:ext>
          </a:extLst>
        </p:cNvPr>
        <p:cNvGrpSpPr/>
        <p:nvPr/>
      </p:nvGrpSpPr>
      <p:grpSpPr>
        <a:xfrm>
          <a:off x="0" y="0"/>
          <a:ext cx="0" cy="0"/>
          <a:chOff x="0" y="0"/>
          <a:chExt cx="0" cy="0"/>
        </a:xfrm>
      </p:grpSpPr>
      <p:sp>
        <p:nvSpPr>
          <p:cNvPr id="3" name="Google Shape;345;p46">
            <a:extLst>
              <a:ext uri="{FF2B5EF4-FFF2-40B4-BE49-F238E27FC236}">
                <a16:creationId xmlns:a16="http://schemas.microsoft.com/office/drawing/2014/main" id="{F1E2D10E-83BD-6821-AED4-38308968222E}"/>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65" name="Google Shape;365;p47">
            <a:extLst>
              <a:ext uri="{FF2B5EF4-FFF2-40B4-BE49-F238E27FC236}">
                <a16:creationId xmlns:a16="http://schemas.microsoft.com/office/drawing/2014/main" id="{85967B2F-D299-7A79-031F-79D5F8A5281C}"/>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67" name="Google Shape;367;p47">
            <a:extLst>
              <a:ext uri="{FF2B5EF4-FFF2-40B4-BE49-F238E27FC236}">
                <a16:creationId xmlns:a16="http://schemas.microsoft.com/office/drawing/2014/main" id="{CCE97985-29AF-2B8F-E7E7-EC8BF9A6C8C6}"/>
              </a:ext>
            </a:extLst>
          </p:cNvPr>
          <p:cNvPicPr preferRelativeResize="0"/>
          <p:nvPr/>
        </p:nvPicPr>
        <p:blipFill rotWithShape="1">
          <a:blip r:embed="rId5">
            <a:alphaModFix/>
          </a:blip>
          <a:srcRect l="30945" t="16903" r="42833" b="8956"/>
          <a:stretch/>
        </p:blipFill>
        <p:spPr>
          <a:xfrm>
            <a:off x="8581967" y="189867"/>
            <a:ext cx="3437500" cy="6478267"/>
          </a:xfrm>
          <a:prstGeom prst="rect">
            <a:avLst/>
          </a:prstGeom>
          <a:noFill/>
          <a:ln>
            <a:noFill/>
          </a:ln>
        </p:spPr>
      </p:pic>
      <p:sp>
        <p:nvSpPr>
          <p:cNvPr id="2" name="Google Shape;346;p46">
            <a:extLst>
              <a:ext uri="{FF2B5EF4-FFF2-40B4-BE49-F238E27FC236}">
                <a16:creationId xmlns:a16="http://schemas.microsoft.com/office/drawing/2014/main" id="{E01A6073-8FAB-7000-873A-3BC8B3F3253D}"/>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4" name="Google Shape;357;p46">
            <a:extLst>
              <a:ext uri="{FF2B5EF4-FFF2-40B4-BE49-F238E27FC236}">
                <a16:creationId xmlns:a16="http://schemas.microsoft.com/office/drawing/2014/main" id="{F1A43803-ED17-FD25-ACFA-EBFF1A326BDB}"/>
              </a:ext>
            </a:extLst>
          </p:cNvPr>
          <p:cNvSpPr txBox="1"/>
          <p:nvPr/>
        </p:nvSpPr>
        <p:spPr>
          <a:xfrm>
            <a:off x="623475" y="1106246"/>
            <a:ext cx="7640282"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3. Modificaciones a normas especiales en ley sobre impuesto a la renta</a:t>
            </a:r>
            <a:endParaRPr sz="2000" kern="0" dirty="0">
              <a:solidFill>
                <a:srgbClr val="002060"/>
              </a:solidFill>
              <a:latin typeface="Rubik SemiBold"/>
              <a:ea typeface="Rubik SemiBold"/>
              <a:cs typeface="Rubik SemiBold"/>
              <a:sym typeface="Rubik SemiBold"/>
            </a:endParaRPr>
          </a:p>
        </p:txBody>
      </p:sp>
      <p:sp>
        <p:nvSpPr>
          <p:cNvPr id="5" name="Google Shape;347;p46">
            <a:extLst>
              <a:ext uri="{FF2B5EF4-FFF2-40B4-BE49-F238E27FC236}">
                <a16:creationId xmlns:a16="http://schemas.microsoft.com/office/drawing/2014/main" id="{D4F31338-3F27-FA60-2FBB-9A6AC39ADBB3}"/>
              </a:ext>
            </a:extLst>
          </p:cNvPr>
          <p:cNvSpPr txBox="1"/>
          <p:nvPr/>
        </p:nvSpPr>
        <p:spPr>
          <a:xfrm>
            <a:off x="697817" y="1782415"/>
            <a:ext cx="7459528" cy="3570168"/>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modifican las normas sobre precios de transferencia a partir de las últimas recomendaciones de la OCDE en especial en materia de acuerdos anticipados de precios y la posibilidad del contribuyente de realizar autoajustes.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norma de control de rentas pasivas con el propósito de evitar operaciones abusivas que buscan eludir su aplicación. En especial se mejoran las normas sobre partes relacionadas y elevando la norma de control cuando la entidad pasiva reside en paraísos fiscales.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forma para determinar que un país o territorio tiene un régimen fiscal preferencial.</a:t>
            </a:r>
            <a:endParaRPr lang="es-ES" kern="0" dirty="0">
              <a:solidFill>
                <a:srgbClr val="1F3864"/>
              </a:solidFill>
              <a:latin typeface="Rubik"/>
              <a:ea typeface="Rubik"/>
              <a:cs typeface="Rubik"/>
            </a:endParaRPr>
          </a:p>
        </p:txBody>
      </p:sp>
    </p:spTree>
    <p:extLst>
      <p:ext uri="{BB962C8B-B14F-4D97-AF65-F5344CB8AC3E}">
        <p14:creationId xmlns:p14="http://schemas.microsoft.com/office/powerpoint/2010/main" val="3164737956"/>
      </p:ext>
    </p:extLst>
  </p:cSld>
  <p:clrMapOvr>
    <a:overrideClrMapping bg1="lt1" tx1="dk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61">
          <a:extLst>
            <a:ext uri="{FF2B5EF4-FFF2-40B4-BE49-F238E27FC236}">
              <a16:creationId xmlns:a16="http://schemas.microsoft.com/office/drawing/2014/main" id="{5F191E46-EA34-3507-2D6D-1B95760547D2}"/>
            </a:ext>
          </a:extLst>
        </p:cNvPr>
        <p:cNvGrpSpPr/>
        <p:nvPr/>
      </p:nvGrpSpPr>
      <p:grpSpPr>
        <a:xfrm>
          <a:off x="0" y="0"/>
          <a:ext cx="0" cy="0"/>
          <a:chOff x="0" y="0"/>
          <a:chExt cx="0" cy="0"/>
        </a:xfrm>
      </p:grpSpPr>
      <p:sp>
        <p:nvSpPr>
          <p:cNvPr id="3" name="Google Shape;345;p46">
            <a:extLst>
              <a:ext uri="{FF2B5EF4-FFF2-40B4-BE49-F238E27FC236}">
                <a16:creationId xmlns:a16="http://schemas.microsoft.com/office/drawing/2014/main" id="{981A39E3-DB5D-F8EF-F431-E8A478B920C5}"/>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65" name="Google Shape;365;p47">
            <a:extLst>
              <a:ext uri="{FF2B5EF4-FFF2-40B4-BE49-F238E27FC236}">
                <a16:creationId xmlns:a16="http://schemas.microsoft.com/office/drawing/2014/main" id="{845F497F-214F-EB5B-FE16-F0FA3D97EE12}"/>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67" name="Google Shape;367;p47">
            <a:extLst>
              <a:ext uri="{FF2B5EF4-FFF2-40B4-BE49-F238E27FC236}">
                <a16:creationId xmlns:a16="http://schemas.microsoft.com/office/drawing/2014/main" id="{A17F254A-4A4D-F88A-A1E2-A6A7DAF19C2E}"/>
              </a:ext>
            </a:extLst>
          </p:cNvPr>
          <p:cNvPicPr preferRelativeResize="0"/>
          <p:nvPr/>
        </p:nvPicPr>
        <p:blipFill rotWithShape="1">
          <a:blip r:embed="rId5">
            <a:alphaModFix/>
          </a:blip>
          <a:srcRect l="30945" t="16903" r="42833" b="8956"/>
          <a:stretch/>
        </p:blipFill>
        <p:spPr>
          <a:xfrm>
            <a:off x="8581967" y="189867"/>
            <a:ext cx="3437500" cy="6478267"/>
          </a:xfrm>
          <a:prstGeom prst="rect">
            <a:avLst/>
          </a:prstGeom>
          <a:noFill/>
          <a:ln>
            <a:noFill/>
          </a:ln>
        </p:spPr>
      </p:pic>
      <p:sp>
        <p:nvSpPr>
          <p:cNvPr id="2" name="Google Shape;346;p46">
            <a:extLst>
              <a:ext uri="{FF2B5EF4-FFF2-40B4-BE49-F238E27FC236}">
                <a16:creationId xmlns:a16="http://schemas.microsoft.com/office/drawing/2014/main" id="{2E4EC4DB-D53C-A358-5065-EDA4A871B84A}"/>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4" name="Google Shape;357;p46">
            <a:extLst>
              <a:ext uri="{FF2B5EF4-FFF2-40B4-BE49-F238E27FC236}">
                <a16:creationId xmlns:a16="http://schemas.microsoft.com/office/drawing/2014/main" id="{D6AB4486-76DD-3427-F4DA-1C693CCDC189}"/>
              </a:ext>
            </a:extLst>
          </p:cNvPr>
          <p:cNvSpPr txBox="1"/>
          <p:nvPr/>
        </p:nvSpPr>
        <p:spPr>
          <a:xfrm>
            <a:off x="697816" y="1251527"/>
            <a:ext cx="7640282"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4. Modificaciones a normas especiales en ley sobre IVA</a:t>
            </a:r>
            <a:endParaRPr sz="2000" kern="0" dirty="0">
              <a:solidFill>
                <a:srgbClr val="002060"/>
              </a:solidFill>
              <a:latin typeface="Rubik SemiBold"/>
              <a:ea typeface="Rubik SemiBold"/>
              <a:cs typeface="Rubik SemiBold"/>
              <a:sym typeface="Rubik SemiBold"/>
            </a:endParaRPr>
          </a:p>
        </p:txBody>
      </p:sp>
      <p:sp>
        <p:nvSpPr>
          <p:cNvPr id="5" name="Google Shape;347;p46">
            <a:extLst>
              <a:ext uri="{FF2B5EF4-FFF2-40B4-BE49-F238E27FC236}">
                <a16:creationId xmlns:a16="http://schemas.microsoft.com/office/drawing/2014/main" id="{F04983E9-CE42-F7B5-4620-A8A7A1615DF8}"/>
              </a:ext>
            </a:extLst>
          </p:cNvPr>
          <p:cNvSpPr txBox="1"/>
          <p:nvPr/>
        </p:nvSpPr>
        <p:spPr>
          <a:xfrm>
            <a:off x="697816" y="1855618"/>
            <a:ext cx="7459528" cy="3570168"/>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establecen normas de control sobre venta indirecta de inmuebles a través de una reorganización empresarial o la venta de acciones o derechos sociales. </a:t>
            </a: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un plazo de 10 años para el reintegro de las devoluciones de IVA por adquisición de activo fijo contado desde el año en el cual se generen débitos fiscales, siempre que en total no se superen 15 años desde el año siguiente al cual se obtuvo la devolución. </a:t>
            </a:r>
            <a:endParaRPr lang="es-ES" kern="0" dirty="0">
              <a:solidFill>
                <a:srgbClr val="1F3864"/>
              </a:solidFill>
              <a:latin typeface="Rubik"/>
              <a:ea typeface="Rubik"/>
              <a:cs typeface="Rubik"/>
            </a:endParaRPr>
          </a:p>
          <a:p>
            <a:pPr defTabSz="1219170">
              <a:buClr>
                <a:srgbClr val="000000"/>
              </a:buCl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norma sobre IVA exportador para evitar operaciones abusivas sin que se afecte las operaciones normales del sector exportador sea que realicen operaciones habituales o esporádicas. </a:t>
            </a:r>
            <a:endParaRPr lang="es-ES" kern="0" dirty="0">
              <a:solidFill>
                <a:srgbClr val="1F3864"/>
              </a:solidFill>
              <a:latin typeface="Rubik"/>
              <a:ea typeface="Rubik"/>
              <a:cs typeface="Rubik"/>
            </a:endParaRPr>
          </a:p>
        </p:txBody>
      </p:sp>
    </p:spTree>
    <p:extLst>
      <p:ext uri="{BB962C8B-B14F-4D97-AF65-F5344CB8AC3E}">
        <p14:creationId xmlns:p14="http://schemas.microsoft.com/office/powerpoint/2010/main" val="2513083066"/>
      </p:ext>
    </p:extLst>
  </p:cSld>
  <p:clrMapOvr>
    <a:overrideClrMapping bg1="lt1" tx1="dk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61">
          <a:extLst>
            <a:ext uri="{FF2B5EF4-FFF2-40B4-BE49-F238E27FC236}">
              <a16:creationId xmlns:a16="http://schemas.microsoft.com/office/drawing/2014/main" id="{0F6B7E32-5F1B-BFA2-C0A0-A3C41430D37C}"/>
            </a:ext>
          </a:extLst>
        </p:cNvPr>
        <p:cNvGrpSpPr/>
        <p:nvPr/>
      </p:nvGrpSpPr>
      <p:grpSpPr>
        <a:xfrm>
          <a:off x="0" y="0"/>
          <a:ext cx="0" cy="0"/>
          <a:chOff x="0" y="0"/>
          <a:chExt cx="0" cy="0"/>
        </a:xfrm>
      </p:grpSpPr>
      <p:sp>
        <p:nvSpPr>
          <p:cNvPr id="3" name="Google Shape;345;p46">
            <a:extLst>
              <a:ext uri="{FF2B5EF4-FFF2-40B4-BE49-F238E27FC236}">
                <a16:creationId xmlns:a16="http://schemas.microsoft.com/office/drawing/2014/main" id="{6D41C1F2-71BE-2FA0-4E4B-86CF3C645260}"/>
              </a:ext>
            </a:extLst>
          </p:cNvPr>
          <p:cNvSpPr/>
          <p:nvPr/>
        </p:nvSpPr>
        <p:spPr>
          <a:xfrm>
            <a:off x="697816" y="39134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65" name="Google Shape;365;p47">
            <a:extLst>
              <a:ext uri="{FF2B5EF4-FFF2-40B4-BE49-F238E27FC236}">
                <a16:creationId xmlns:a16="http://schemas.microsoft.com/office/drawing/2014/main" id="{D8E0BF2D-7083-D340-13C4-6FA792A1C6CE}"/>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67" name="Google Shape;367;p47">
            <a:extLst>
              <a:ext uri="{FF2B5EF4-FFF2-40B4-BE49-F238E27FC236}">
                <a16:creationId xmlns:a16="http://schemas.microsoft.com/office/drawing/2014/main" id="{92683160-4D82-E0DE-16FE-ECFE14FF1EFA}"/>
              </a:ext>
            </a:extLst>
          </p:cNvPr>
          <p:cNvPicPr preferRelativeResize="0"/>
          <p:nvPr/>
        </p:nvPicPr>
        <p:blipFill rotWithShape="1">
          <a:blip r:embed="rId5">
            <a:alphaModFix/>
          </a:blip>
          <a:srcRect l="30945" t="16903" r="42833" b="8956"/>
          <a:stretch/>
        </p:blipFill>
        <p:spPr>
          <a:xfrm>
            <a:off x="8581967" y="189867"/>
            <a:ext cx="3437500" cy="6478267"/>
          </a:xfrm>
          <a:prstGeom prst="rect">
            <a:avLst/>
          </a:prstGeom>
          <a:noFill/>
          <a:ln>
            <a:noFill/>
          </a:ln>
        </p:spPr>
      </p:pic>
      <p:sp>
        <p:nvSpPr>
          <p:cNvPr id="2" name="Google Shape;346;p46">
            <a:extLst>
              <a:ext uri="{FF2B5EF4-FFF2-40B4-BE49-F238E27FC236}">
                <a16:creationId xmlns:a16="http://schemas.microsoft.com/office/drawing/2014/main" id="{E92F944F-5E12-A9B2-2C1F-9A672360E757}"/>
              </a:ext>
            </a:extLst>
          </p:cNvPr>
          <p:cNvSpPr txBox="1"/>
          <p:nvPr/>
        </p:nvSpPr>
        <p:spPr>
          <a:xfrm>
            <a:off x="786307" y="44370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Planificación Tributaria Agresiva</a:t>
            </a:r>
          </a:p>
        </p:txBody>
      </p:sp>
      <p:sp>
        <p:nvSpPr>
          <p:cNvPr id="4" name="Google Shape;357;p46">
            <a:extLst>
              <a:ext uri="{FF2B5EF4-FFF2-40B4-BE49-F238E27FC236}">
                <a16:creationId xmlns:a16="http://schemas.microsoft.com/office/drawing/2014/main" id="{6AB5D348-A5D8-FE74-AA1D-B3203579D9A5}"/>
              </a:ext>
            </a:extLst>
          </p:cNvPr>
          <p:cNvSpPr txBox="1"/>
          <p:nvPr/>
        </p:nvSpPr>
        <p:spPr>
          <a:xfrm>
            <a:off x="697816" y="1249038"/>
            <a:ext cx="7640282"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5. Impuesto a la Herencia, Asignaciones y Donaciones</a:t>
            </a:r>
            <a:endParaRPr sz="2000" kern="0" dirty="0">
              <a:solidFill>
                <a:srgbClr val="002060"/>
              </a:solidFill>
              <a:latin typeface="Rubik SemiBold"/>
              <a:ea typeface="Rubik SemiBold"/>
              <a:cs typeface="Rubik SemiBold"/>
              <a:sym typeface="Rubik SemiBold"/>
            </a:endParaRPr>
          </a:p>
        </p:txBody>
      </p:sp>
      <p:sp>
        <p:nvSpPr>
          <p:cNvPr id="5" name="Google Shape;347;p46">
            <a:extLst>
              <a:ext uri="{FF2B5EF4-FFF2-40B4-BE49-F238E27FC236}">
                <a16:creationId xmlns:a16="http://schemas.microsoft.com/office/drawing/2014/main" id="{D369A533-741F-420C-74CB-FE6AFF6A37E4}"/>
              </a:ext>
            </a:extLst>
          </p:cNvPr>
          <p:cNvSpPr txBox="1"/>
          <p:nvPr/>
        </p:nvSpPr>
        <p:spPr>
          <a:xfrm>
            <a:off x="697816" y="1720085"/>
            <a:ext cx="7459528" cy="3847167"/>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repone que las donaciones revocables están gravadas con impuesto aclarando que el impuesto es un crédito contra el impuesto a la herencia y que en caso de revocación (de la donación), el impuesto se devuelve.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norma de valorización de activos con normas claras y objetivas. Tanto la valorización de inmuebles como la de vehículos mantienen el mismo criterio actual (avalúo fiscal).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permite el pago del impuesto en hasta 3 cuotas anuales sin intereses ni multas.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norma de control que busca evitar operaciones elusivas para evitar este impuesto.</a:t>
            </a:r>
            <a:endParaRPr lang="es-ES" kern="0" dirty="0">
              <a:solidFill>
                <a:srgbClr val="1F3864"/>
              </a:solidFill>
              <a:latin typeface="Rubik"/>
              <a:ea typeface="Rubik"/>
              <a:cs typeface="Rubik"/>
            </a:endParaRPr>
          </a:p>
        </p:txBody>
      </p:sp>
    </p:spTree>
    <p:extLst>
      <p:ext uri="{BB962C8B-B14F-4D97-AF65-F5344CB8AC3E}">
        <p14:creationId xmlns:p14="http://schemas.microsoft.com/office/powerpoint/2010/main" val="4278652819"/>
      </p:ext>
    </p:extLst>
  </p:cSld>
  <p:clrMapOvr>
    <a:overrideClrMapping bg1="lt1" tx1="dk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a:extLst>
            <a:ext uri="{FF2B5EF4-FFF2-40B4-BE49-F238E27FC236}">
              <a16:creationId xmlns:a16="http://schemas.microsoft.com/office/drawing/2014/main" id="{447846F0-CACF-548E-D660-9C40F77423CF}"/>
            </a:ext>
          </a:extLst>
        </p:cNvPr>
        <p:cNvGrpSpPr/>
        <p:nvPr/>
      </p:nvGrpSpPr>
      <p:grpSpPr>
        <a:xfrm>
          <a:off x="0" y="0"/>
          <a:ext cx="0" cy="0"/>
          <a:chOff x="0" y="0"/>
          <a:chExt cx="0" cy="0"/>
        </a:xfrm>
      </p:grpSpPr>
      <p:sp>
        <p:nvSpPr>
          <p:cNvPr id="8" name="Google Shape;345;p46">
            <a:extLst>
              <a:ext uri="{FF2B5EF4-FFF2-40B4-BE49-F238E27FC236}">
                <a16:creationId xmlns:a16="http://schemas.microsoft.com/office/drawing/2014/main" id="{3E139C9B-D5DE-C187-D113-626375C5977B}"/>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14" name="Google Shape;314;p44">
            <a:extLst>
              <a:ext uri="{FF2B5EF4-FFF2-40B4-BE49-F238E27FC236}">
                <a16:creationId xmlns:a16="http://schemas.microsoft.com/office/drawing/2014/main" id="{11B0AD32-8422-16C2-056E-DE0C9A3C32EB}"/>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6" name="Google Shape;346;p46">
            <a:extLst>
              <a:ext uri="{FF2B5EF4-FFF2-40B4-BE49-F238E27FC236}">
                <a16:creationId xmlns:a16="http://schemas.microsoft.com/office/drawing/2014/main" id="{58AE9E24-7819-85ED-B532-D631EBFE4D00}"/>
              </a:ext>
            </a:extLst>
          </p:cNvPr>
          <p:cNvSpPr txBox="1"/>
          <p:nvPr/>
        </p:nvSpPr>
        <p:spPr>
          <a:xfrm>
            <a:off x="4138167" y="486233"/>
            <a:ext cx="7459528" cy="4246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400" b="1" kern="0">
                <a:solidFill>
                  <a:srgbClr val="002060"/>
                </a:solidFill>
                <a:latin typeface="Rubik"/>
                <a:ea typeface="Rubik"/>
                <a:cs typeface="Rubik"/>
                <a:sym typeface="Rubik"/>
              </a:rPr>
              <a:t>Nuevas facultades Defensoría del Contribuyente</a:t>
            </a:r>
            <a:endParaRPr sz="2400" b="1" kern="0">
              <a:solidFill>
                <a:srgbClr val="002060"/>
              </a:solidFill>
              <a:latin typeface="Rubik"/>
              <a:ea typeface="Rubik"/>
              <a:cs typeface="Rubik"/>
              <a:sym typeface="Rubik"/>
            </a:endParaRPr>
          </a:p>
        </p:txBody>
      </p:sp>
      <p:sp>
        <p:nvSpPr>
          <p:cNvPr id="10" name="Google Shape;347;p46">
            <a:extLst>
              <a:ext uri="{FF2B5EF4-FFF2-40B4-BE49-F238E27FC236}">
                <a16:creationId xmlns:a16="http://schemas.microsoft.com/office/drawing/2014/main" id="{0B4C73BB-B9AB-86B1-B004-96AC8C57E47C}"/>
              </a:ext>
            </a:extLst>
          </p:cNvPr>
          <p:cNvSpPr txBox="1"/>
          <p:nvPr/>
        </p:nvSpPr>
        <p:spPr>
          <a:xfrm>
            <a:off x="4034268" y="1502585"/>
            <a:ext cx="7459528" cy="3847167"/>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incorpora dentro de sus funciones realizar actuaciones ante Aduanas y el Servicio de Tesorerías.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permite el acceso a información sujeta a secreto tributario para un mejor ejercicio de sus funciones.</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t>
            </a:r>
            <a:r>
              <a:rPr lang="es-ES" kern="0">
                <a:solidFill>
                  <a:srgbClr val="1F3864"/>
                </a:solidFill>
                <a:latin typeface="Rubik"/>
                <a:ea typeface="Rubik"/>
                <a:cs typeface="Rubik"/>
                <a:sym typeface="Rubik"/>
              </a:rPr>
              <a:t>permite </a:t>
            </a:r>
            <a:r>
              <a:rPr lang="es-ES" kern="0" dirty="0">
                <a:solidFill>
                  <a:srgbClr val="1F3864"/>
                </a:solidFill>
                <a:latin typeface="Rubik"/>
                <a:ea typeface="Rubik"/>
                <a:cs typeface="Rubik"/>
                <a:sym typeface="Rubik"/>
              </a:rPr>
              <a:t>la representación judicial en procedimientos de vulneración de derechos.</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regula correctamente el procedimiento de mediación ante el SII.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incluye la facultad de realizar acompañamiento a contribuyentes para prevenir incumplimientos involuntarios. </a:t>
            </a:r>
            <a:endParaRPr lang="es-ES" kern="0" dirty="0">
              <a:solidFill>
                <a:srgbClr val="1F3864"/>
              </a:solidFill>
              <a:latin typeface="Rubik"/>
              <a:ea typeface="Rubik"/>
              <a:cs typeface="Rubik"/>
            </a:endParaRPr>
          </a:p>
        </p:txBody>
      </p:sp>
      <p:pic>
        <p:nvPicPr>
          <p:cNvPr id="2" name="Google Shape;394;p48">
            <a:extLst>
              <a:ext uri="{FF2B5EF4-FFF2-40B4-BE49-F238E27FC236}">
                <a16:creationId xmlns:a16="http://schemas.microsoft.com/office/drawing/2014/main" id="{9740EA62-56CB-C221-D12E-C6766C1E281E}"/>
              </a:ext>
            </a:extLst>
          </p:cNvPr>
          <p:cNvPicPr preferRelativeResize="0"/>
          <p:nvPr/>
        </p:nvPicPr>
        <p:blipFill rotWithShape="1">
          <a:blip r:embed="rId4">
            <a:alphaModFix/>
          </a:blip>
          <a:srcRect l="29176" r="35457"/>
          <a:stretch/>
        </p:blipFill>
        <p:spPr>
          <a:xfrm>
            <a:off x="197416" y="187033"/>
            <a:ext cx="3483551" cy="6478270"/>
          </a:xfrm>
          <a:prstGeom prst="rect">
            <a:avLst/>
          </a:prstGeom>
          <a:noFill/>
          <a:ln>
            <a:noFill/>
          </a:ln>
        </p:spPr>
      </p:pic>
    </p:spTree>
    <p:extLst>
      <p:ext uri="{BB962C8B-B14F-4D97-AF65-F5344CB8AC3E}">
        <p14:creationId xmlns:p14="http://schemas.microsoft.com/office/powerpoint/2010/main" val="1654403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A165EDE3-B84A-2A47-B629-310E0EE13E24}"/>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ECA8563E-39B7-8F4C-6BF5-F1079A61A99D}"/>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5B013C86-B694-715C-9E40-9D2552A1F291}"/>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0153CBA7-AF86-5E8C-4598-FACBAFCC29DB}"/>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Regulación de obligaciones tributarias</a:t>
            </a:r>
          </a:p>
        </p:txBody>
      </p:sp>
      <p:sp>
        <p:nvSpPr>
          <p:cNvPr id="4" name="Google Shape;347;p46">
            <a:extLst>
              <a:ext uri="{FF2B5EF4-FFF2-40B4-BE49-F238E27FC236}">
                <a16:creationId xmlns:a16="http://schemas.microsoft.com/office/drawing/2014/main" id="{25D0CC39-FD87-538D-4B1E-F5A0C12AE134}"/>
              </a:ext>
            </a:extLst>
          </p:cNvPr>
          <p:cNvSpPr txBox="1"/>
          <p:nvPr/>
        </p:nvSpPr>
        <p:spPr>
          <a:xfrm>
            <a:off x="4034267" y="1615205"/>
            <a:ext cx="7459528" cy="4678163"/>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modifica la fórmula de cálculo de la tasa de interés pasando a una tasa </a:t>
            </a:r>
            <a:r>
              <a:rPr lang="es-ES" kern="0">
                <a:solidFill>
                  <a:srgbClr val="1F3864"/>
                </a:solidFill>
                <a:latin typeface="Rubik"/>
                <a:ea typeface="Rubik"/>
                <a:cs typeface="Rubik"/>
                <a:sym typeface="Rubik"/>
              </a:rPr>
              <a:t>semestral consideran </a:t>
            </a:r>
            <a:r>
              <a:rPr lang="es-ES" kern="0" dirty="0">
                <a:solidFill>
                  <a:srgbClr val="1F3864"/>
                </a:solidFill>
                <a:latin typeface="Rubik"/>
                <a:ea typeface="Rubik"/>
                <a:cs typeface="Rubik"/>
                <a:sym typeface="Rubik"/>
              </a:rPr>
              <a:t>la tasa de interés corriente </a:t>
            </a:r>
            <a:r>
              <a:rPr lang="es-ES" kern="0">
                <a:solidFill>
                  <a:srgbClr val="1F3864"/>
                </a:solidFill>
                <a:latin typeface="Rubik"/>
                <a:ea typeface="Rubik"/>
                <a:cs typeface="Rubik"/>
                <a:sym typeface="Rubik"/>
              </a:rPr>
              <a:t>para </a:t>
            </a:r>
            <a:r>
              <a:rPr lang="es-ES" kern="0" dirty="0">
                <a:solidFill>
                  <a:srgbClr val="1F3864"/>
                </a:solidFill>
                <a:latin typeface="Rubik"/>
                <a:ea typeface="Rubik"/>
                <a:cs typeface="Rubik"/>
                <a:sym typeface="Rubik"/>
              </a:rPr>
              <a:t>operaciones de más de un año, reajustables</a:t>
            </a:r>
            <a:r>
              <a:rPr lang="es-ES" kern="0">
                <a:solidFill>
                  <a:srgbClr val="1F3864"/>
                </a:solidFill>
                <a:latin typeface="Rubik"/>
                <a:ea typeface="Rubik"/>
                <a:cs typeface="Rubik"/>
                <a:sym typeface="Rubik"/>
              </a:rPr>
              <a:t>,</a:t>
            </a:r>
            <a:r>
              <a:rPr lang="es-ES" kern="0" dirty="0">
                <a:solidFill>
                  <a:srgbClr val="1F3864"/>
                </a:solidFill>
                <a:latin typeface="Rubik"/>
                <a:ea typeface="Rubik"/>
                <a:cs typeface="Rubik"/>
                <a:sym typeface="Rubik"/>
              </a:rPr>
              <a:t> por montos inferiores o iguales a 2.000 UF + un </a:t>
            </a:r>
            <a:r>
              <a:rPr lang="es-ES" i="1" kern="0" dirty="0">
                <a:solidFill>
                  <a:srgbClr val="1F3864"/>
                </a:solidFill>
                <a:latin typeface="Rubik"/>
                <a:ea typeface="Rubik"/>
                <a:cs typeface="Rubik"/>
                <a:sym typeface="Rubik"/>
              </a:rPr>
              <a:t>spread </a:t>
            </a:r>
            <a:r>
              <a:rPr lang="es-ES" kern="0" dirty="0">
                <a:solidFill>
                  <a:srgbClr val="1F3864"/>
                </a:solidFill>
                <a:latin typeface="Rubik"/>
                <a:ea typeface="Rubik"/>
                <a:cs typeface="Rubik"/>
                <a:sym typeface="Rubik"/>
              </a:rPr>
              <a:t>de 3,5%.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que la política de condonaciones debe considerar siempre que el costo sea superior al costo de financiamiento en el sector privado.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dan mayores flexibilidades en la suscripción de convenios con TGR permitiendo ampliar plazos y otorgar garantías. En caso de pymes optarán siempre a convenios por hasta 18 meses con condonación de interés y multas y con un pie no superior al 5% de la deuda.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actualiza la norma sobre declaración de deudas incobrables para permitir su correcta aplicación y sus efectos tributarios en los contribuyentes.</a:t>
            </a:r>
            <a:endParaRPr lang="es-ES" kern="0">
              <a:solidFill>
                <a:srgbClr val="1F3864"/>
              </a:solidFill>
              <a:latin typeface="Rubik"/>
              <a:ea typeface="Rubik"/>
              <a:cs typeface="Rubik"/>
            </a:endParaRPr>
          </a:p>
        </p:txBody>
      </p:sp>
      <p:sp>
        <p:nvSpPr>
          <p:cNvPr id="5" name="Google Shape;357;p46">
            <a:extLst>
              <a:ext uri="{FF2B5EF4-FFF2-40B4-BE49-F238E27FC236}">
                <a16:creationId xmlns:a16="http://schemas.microsoft.com/office/drawing/2014/main" id="{26340B76-CF31-E42D-E2B5-59F46284A0CE}"/>
              </a:ext>
            </a:extLst>
          </p:cNvPr>
          <p:cNvSpPr txBox="1"/>
          <p:nvPr/>
        </p:nvSpPr>
        <p:spPr>
          <a:xfrm>
            <a:off x="4034267" y="1124303"/>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1. Deudas Tributarias</a:t>
            </a:r>
            <a:endParaRPr sz="2000" kern="0" dirty="0">
              <a:solidFill>
                <a:srgbClr val="002060"/>
              </a:solidFill>
              <a:latin typeface="Rubik SemiBold"/>
              <a:ea typeface="Rubik SemiBold"/>
              <a:cs typeface="Rubik SemiBold"/>
              <a:sym typeface="Rubik SemiBold"/>
            </a:endParaRPr>
          </a:p>
        </p:txBody>
      </p:sp>
      <p:pic>
        <p:nvPicPr>
          <p:cNvPr id="8" name="Google Shape;245;p39">
            <a:extLst>
              <a:ext uri="{FF2B5EF4-FFF2-40B4-BE49-F238E27FC236}">
                <a16:creationId xmlns:a16="http://schemas.microsoft.com/office/drawing/2014/main" id="{D01A3001-F0B2-6F0A-D493-1F8E6E3D2B71}"/>
              </a:ext>
            </a:extLst>
          </p:cNvPr>
          <p:cNvPicPr preferRelativeResize="0"/>
          <p:nvPr/>
        </p:nvPicPr>
        <p:blipFill rotWithShape="1">
          <a:blip r:embed="rId5">
            <a:alphaModFix/>
          </a:blip>
          <a:srcRect l="27230" r="37404"/>
          <a:stretch/>
        </p:blipFill>
        <p:spPr>
          <a:xfrm>
            <a:off x="138149" y="200024"/>
            <a:ext cx="3586125" cy="6467475"/>
          </a:xfrm>
          <a:prstGeom prst="rect">
            <a:avLst/>
          </a:prstGeom>
          <a:noFill/>
          <a:ln>
            <a:noFill/>
          </a:ln>
        </p:spPr>
      </p:pic>
    </p:spTree>
    <p:extLst>
      <p:ext uri="{BB962C8B-B14F-4D97-AF65-F5344CB8AC3E}">
        <p14:creationId xmlns:p14="http://schemas.microsoft.com/office/powerpoint/2010/main" val="606418203"/>
      </p:ext>
    </p:extLst>
  </p:cSld>
  <p:clrMapOvr>
    <a:overrideClrMapping bg1="lt1" tx1="dk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35ED16D5-902A-BB1E-A503-F8BEB86FA422}"/>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C1FD3F46-E923-7672-9C5C-71C19B21A6F1}"/>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595F0847-A1B3-2E21-7B40-A99699256F3E}"/>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3DC537ED-BB06-157E-9F76-642B92A7EB6F}"/>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Regulación de obligaciones tributarias</a:t>
            </a:r>
          </a:p>
        </p:txBody>
      </p:sp>
      <p:sp>
        <p:nvSpPr>
          <p:cNvPr id="4" name="Google Shape;347;p46">
            <a:extLst>
              <a:ext uri="{FF2B5EF4-FFF2-40B4-BE49-F238E27FC236}">
                <a16:creationId xmlns:a16="http://schemas.microsoft.com/office/drawing/2014/main" id="{8DBB6006-E775-AD0B-86F2-CCB891F62AA1}"/>
              </a:ext>
            </a:extLst>
          </p:cNvPr>
          <p:cNvSpPr txBox="1"/>
          <p:nvPr/>
        </p:nvSpPr>
        <p:spPr>
          <a:xfrm>
            <a:off x="4034267" y="1497843"/>
            <a:ext cx="7459528" cy="4678163"/>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por el año 2024 la posibilidad de </a:t>
            </a:r>
            <a:r>
              <a:rPr lang="es-ES" kern="0">
                <a:solidFill>
                  <a:srgbClr val="1F3864"/>
                </a:solidFill>
                <a:latin typeface="Rubik"/>
                <a:ea typeface="Rubik"/>
                <a:cs typeface="Rubik"/>
                <a:sym typeface="Rubik"/>
              </a:rPr>
              <a:t>transparental el </a:t>
            </a:r>
            <a:r>
              <a:rPr lang="es-ES" kern="0" dirty="0">
                <a:solidFill>
                  <a:srgbClr val="1F3864"/>
                </a:solidFill>
                <a:latin typeface="Rubik"/>
                <a:ea typeface="Rubik"/>
                <a:cs typeface="Rubik"/>
                <a:sym typeface="Rubik"/>
              </a:rPr>
              <a:t>patrimonio no declarado mantenido en el exterior. Para ello se deberá aplicar un impuesto de 12% sobre dicho patrimonio</a:t>
            </a:r>
            <a:r>
              <a:rPr lang="es-ES" kern="0">
                <a:solidFill>
                  <a:srgbClr val="1F3864"/>
                </a:solidFill>
                <a:latin typeface="Rubik"/>
                <a:ea typeface="Rubik"/>
                <a:cs typeface="Rubik"/>
                <a:sym typeface="Rubik"/>
              </a:rPr>
              <a:t>,</a:t>
            </a:r>
            <a:r>
              <a:rPr lang="es-ES" kern="0" dirty="0">
                <a:solidFill>
                  <a:srgbClr val="1F3864"/>
                </a:solidFill>
                <a:latin typeface="Rubik"/>
                <a:ea typeface="Rubik"/>
                <a:cs typeface="Rubik"/>
                <a:sym typeface="Rubik"/>
              </a:rPr>
              <a:t> que sustituye todas las obligaciones tributarias pendientes. </a:t>
            </a:r>
            <a:endParaRPr lang="en-US" dirty="0"/>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la posibilidad durante 2024 de terminar de forma anticipada juicios tributarios pendientes mediante el pago de los impuestos determinados con condonación de la totalidad de los intereses y multas asociados.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establece durante el año 2024 la posibilidad de suscribir convenios de pago por hasta 48 meses con condonación de intereses y multas.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declara la incobrabilidad y prescripción de deudas tributarias de una antigüedad mayor a 10 años en consideración a la escasa o nula posibilidad de recuperación.  </a:t>
            </a:r>
            <a:endParaRPr lang="es-ES" kern="0" dirty="0">
              <a:solidFill>
                <a:srgbClr val="1F3864"/>
              </a:solidFill>
              <a:latin typeface="Rubik"/>
              <a:ea typeface="Rubik"/>
              <a:cs typeface="Rubik"/>
            </a:endParaRPr>
          </a:p>
        </p:txBody>
      </p:sp>
      <p:sp>
        <p:nvSpPr>
          <p:cNvPr id="5" name="Google Shape;357;p46">
            <a:extLst>
              <a:ext uri="{FF2B5EF4-FFF2-40B4-BE49-F238E27FC236}">
                <a16:creationId xmlns:a16="http://schemas.microsoft.com/office/drawing/2014/main" id="{D80ADD16-43F0-691A-805E-A2998A4CAB5F}"/>
              </a:ext>
            </a:extLst>
          </p:cNvPr>
          <p:cNvSpPr txBox="1"/>
          <p:nvPr/>
        </p:nvSpPr>
        <p:spPr>
          <a:xfrm>
            <a:off x="4034267" y="1114081"/>
            <a:ext cx="7016000"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2. Normas transitorias</a:t>
            </a:r>
            <a:endParaRPr sz="2000" kern="0" dirty="0">
              <a:solidFill>
                <a:srgbClr val="002060"/>
              </a:solidFill>
              <a:latin typeface="Rubik SemiBold"/>
              <a:ea typeface="Rubik SemiBold"/>
              <a:cs typeface="Rubik SemiBold"/>
              <a:sym typeface="Rubik SemiBold"/>
            </a:endParaRPr>
          </a:p>
        </p:txBody>
      </p:sp>
      <p:pic>
        <p:nvPicPr>
          <p:cNvPr id="6" name="Google Shape;245;p39">
            <a:extLst>
              <a:ext uri="{FF2B5EF4-FFF2-40B4-BE49-F238E27FC236}">
                <a16:creationId xmlns:a16="http://schemas.microsoft.com/office/drawing/2014/main" id="{6E746D4C-0010-72B3-B05D-50FD5798CCA8}"/>
              </a:ext>
            </a:extLst>
          </p:cNvPr>
          <p:cNvPicPr preferRelativeResize="0"/>
          <p:nvPr/>
        </p:nvPicPr>
        <p:blipFill rotWithShape="1">
          <a:blip r:embed="rId5">
            <a:alphaModFix/>
          </a:blip>
          <a:srcRect l="27230" r="37404"/>
          <a:stretch/>
        </p:blipFill>
        <p:spPr>
          <a:xfrm>
            <a:off x="138149" y="200024"/>
            <a:ext cx="3586125" cy="6467475"/>
          </a:xfrm>
          <a:prstGeom prst="rect">
            <a:avLst/>
          </a:prstGeom>
          <a:noFill/>
          <a:ln>
            <a:noFill/>
          </a:ln>
        </p:spPr>
      </p:pic>
    </p:spTree>
    <p:extLst>
      <p:ext uri="{BB962C8B-B14F-4D97-AF65-F5344CB8AC3E}">
        <p14:creationId xmlns:p14="http://schemas.microsoft.com/office/powerpoint/2010/main" val="1695090954"/>
      </p:ext>
    </p:extLst>
  </p:cSld>
  <p:clrMapOvr>
    <a:overrideClrMapping bg1="lt1" tx1="dk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a:extLst>
            <a:ext uri="{FF2B5EF4-FFF2-40B4-BE49-F238E27FC236}">
              <a16:creationId xmlns:a16="http://schemas.microsoft.com/office/drawing/2014/main" id="{02F8576B-EF50-B995-FBCB-EF4F7093C22B}"/>
            </a:ext>
          </a:extLst>
        </p:cNvPr>
        <p:cNvGrpSpPr/>
        <p:nvPr/>
      </p:nvGrpSpPr>
      <p:grpSpPr>
        <a:xfrm>
          <a:off x="0" y="0"/>
          <a:ext cx="0" cy="0"/>
          <a:chOff x="0" y="0"/>
          <a:chExt cx="0" cy="0"/>
        </a:xfrm>
      </p:grpSpPr>
      <p:sp>
        <p:nvSpPr>
          <p:cNvPr id="8" name="Google Shape;345;p46">
            <a:extLst>
              <a:ext uri="{FF2B5EF4-FFF2-40B4-BE49-F238E27FC236}">
                <a16:creationId xmlns:a16="http://schemas.microsoft.com/office/drawing/2014/main" id="{32554A43-0777-4594-C384-3E2D5F8AA1AD}"/>
              </a:ext>
            </a:extLst>
          </p:cNvPr>
          <p:cNvSpPr/>
          <p:nvPr/>
        </p:nvSpPr>
        <p:spPr>
          <a:xfrm>
            <a:off x="4034267" y="433879"/>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cxnSp>
        <p:nvCxnSpPr>
          <p:cNvPr id="314" name="Google Shape;314;p44">
            <a:extLst>
              <a:ext uri="{FF2B5EF4-FFF2-40B4-BE49-F238E27FC236}">
                <a16:creationId xmlns:a16="http://schemas.microsoft.com/office/drawing/2014/main" id="{C6910754-CFE1-D853-D0A2-D9BE546AA847}"/>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pic>
        <p:nvPicPr>
          <p:cNvPr id="322" name="Google Shape;322;p44">
            <a:extLst>
              <a:ext uri="{FF2B5EF4-FFF2-40B4-BE49-F238E27FC236}">
                <a16:creationId xmlns:a16="http://schemas.microsoft.com/office/drawing/2014/main" id="{A2FB96BC-5CAC-4EF0-5D55-CCAB4DC07C1B}"/>
              </a:ext>
            </a:extLst>
          </p:cNvPr>
          <p:cNvPicPr preferRelativeResize="0"/>
          <p:nvPr/>
        </p:nvPicPr>
        <p:blipFill rotWithShape="1">
          <a:blip r:embed="rId4">
            <a:alphaModFix/>
          </a:blip>
          <a:srcRect l="41817" r="26522"/>
          <a:stretch/>
        </p:blipFill>
        <p:spPr>
          <a:xfrm>
            <a:off x="184201" y="187034"/>
            <a:ext cx="3437500" cy="6478271"/>
          </a:xfrm>
          <a:prstGeom prst="rect">
            <a:avLst/>
          </a:prstGeom>
          <a:noFill/>
          <a:ln>
            <a:noFill/>
          </a:ln>
        </p:spPr>
      </p:pic>
      <p:sp>
        <p:nvSpPr>
          <p:cNvPr id="6" name="Google Shape;346;p46">
            <a:extLst>
              <a:ext uri="{FF2B5EF4-FFF2-40B4-BE49-F238E27FC236}">
                <a16:creationId xmlns:a16="http://schemas.microsoft.com/office/drawing/2014/main" id="{D4DDF398-F5EB-0456-9835-577D796DEAE5}"/>
              </a:ext>
            </a:extLst>
          </p:cNvPr>
          <p:cNvSpPr txBox="1"/>
          <p:nvPr/>
        </p:nvSpPr>
        <p:spPr>
          <a:xfrm>
            <a:off x="4176267" y="486233"/>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dirty="0">
                <a:solidFill>
                  <a:srgbClr val="002060"/>
                </a:solidFill>
                <a:latin typeface="Rubik"/>
                <a:ea typeface="Rubik"/>
                <a:cs typeface="Rubik"/>
                <a:sym typeface="Rubik"/>
              </a:rPr>
              <a:t>Gobernanza del SII</a:t>
            </a:r>
            <a:endParaRPr sz="2800" b="1" kern="0" dirty="0">
              <a:solidFill>
                <a:srgbClr val="002060"/>
              </a:solidFill>
              <a:latin typeface="Rubik"/>
              <a:ea typeface="Rubik"/>
              <a:cs typeface="Rubik"/>
              <a:sym typeface="Rubik"/>
            </a:endParaRPr>
          </a:p>
        </p:txBody>
      </p:sp>
      <p:sp>
        <p:nvSpPr>
          <p:cNvPr id="10" name="Google Shape;347;p46">
            <a:extLst>
              <a:ext uri="{FF2B5EF4-FFF2-40B4-BE49-F238E27FC236}">
                <a16:creationId xmlns:a16="http://schemas.microsoft.com/office/drawing/2014/main" id="{45281D48-F300-8FCA-64C9-471A041D1273}"/>
              </a:ext>
            </a:extLst>
          </p:cNvPr>
          <p:cNvSpPr txBox="1"/>
          <p:nvPr/>
        </p:nvSpPr>
        <p:spPr>
          <a:xfrm>
            <a:off x="4034267" y="1081044"/>
            <a:ext cx="7459528" cy="5509160"/>
          </a:xfrm>
          <a:prstGeom prst="rect">
            <a:avLst/>
          </a:prstGeom>
          <a:noFill/>
          <a:ln>
            <a:noFill/>
          </a:ln>
        </p:spPr>
        <p:txBody>
          <a:bodyPr spcFirstLastPara="1" wrap="square" lIns="121900" tIns="121900" rIns="121900" bIns="121900" anchor="t" anchorCtr="0">
            <a:spAutoFit/>
          </a:bodyPr>
          <a:lstStyle/>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propondrá crear un Comité Nacional de Casos Relevantes, como un cuerpo colegiado destinado a tomar las decisiones más relevantes del Servicio tales como:</a:t>
            </a:r>
          </a:p>
          <a:p>
            <a:pPr marL="671195" indent="-336550" defTabSz="1219170">
              <a:buClr>
                <a:srgbClr val="000000"/>
              </a:buClr>
              <a:buFont typeface="+mj-lt"/>
              <a:buAutoNum type="alphaLcParenR"/>
            </a:pPr>
            <a:r>
              <a:rPr lang="es-ES" kern="0" dirty="0">
                <a:solidFill>
                  <a:srgbClr val="1F3864"/>
                </a:solidFill>
                <a:latin typeface="Rubik"/>
                <a:ea typeface="Rubik"/>
                <a:cs typeface="Rubik"/>
                <a:sym typeface="Rubik"/>
              </a:rPr>
              <a:t>Norma General Antielusiva </a:t>
            </a:r>
            <a:endParaRPr lang="es-ES" kern="0" dirty="0">
              <a:solidFill>
                <a:srgbClr val="1F3864"/>
              </a:solidFill>
              <a:latin typeface="Rubik"/>
              <a:ea typeface="Rubik"/>
              <a:cs typeface="Rubik"/>
            </a:endParaRPr>
          </a:p>
          <a:p>
            <a:pPr marL="671195" indent="-336550" defTabSz="1219170">
              <a:buClr>
                <a:srgbClr val="000000"/>
              </a:buClr>
              <a:buFont typeface="+mj-lt"/>
              <a:buAutoNum type="alphaLcParenR"/>
            </a:pPr>
            <a:r>
              <a:rPr lang="es-ES" kern="0" dirty="0">
                <a:solidFill>
                  <a:srgbClr val="1F3864"/>
                </a:solidFill>
                <a:latin typeface="Rubik"/>
                <a:ea typeface="Rubik"/>
                <a:cs typeface="Rubik"/>
                <a:sym typeface="Rubik"/>
              </a:rPr>
              <a:t>Querellas sobre mil millones de pesos </a:t>
            </a:r>
            <a:endParaRPr lang="es-ES" kern="0" dirty="0">
              <a:solidFill>
                <a:srgbClr val="1F3864"/>
              </a:solidFill>
              <a:latin typeface="Rubik"/>
              <a:ea typeface="Rubik"/>
              <a:cs typeface="Rubik"/>
            </a:endParaRPr>
          </a:p>
          <a:p>
            <a:pPr marL="671195" indent="-336550" defTabSz="1219170">
              <a:buClr>
                <a:srgbClr val="000000"/>
              </a:buClr>
              <a:buFont typeface="+mj-lt"/>
              <a:buAutoNum type="alphaLcParenR"/>
            </a:pPr>
            <a:r>
              <a:rPr lang="es-ES" kern="0" dirty="0">
                <a:solidFill>
                  <a:srgbClr val="1F3864"/>
                </a:solidFill>
                <a:latin typeface="Rubik"/>
                <a:ea typeface="Rubik"/>
                <a:cs typeface="Rubik"/>
                <a:sym typeface="Rubik"/>
              </a:rPr>
              <a:t>Avenimiento extrajudicial </a:t>
            </a:r>
            <a:endParaRPr lang="es-ES" kern="0" dirty="0">
              <a:solidFill>
                <a:srgbClr val="1F3864"/>
              </a:solidFill>
              <a:latin typeface="Rubik"/>
              <a:ea typeface="Rubik"/>
              <a:cs typeface="Rubik"/>
            </a:endParaRPr>
          </a:p>
          <a:p>
            <a:pPr marL="671195" indent="-336550" defTabSz="1219170">
              <a:buClr>
                <a:srgbClr val="000000"/>
              </a:buClr>
              <a:buFont typeface="+mj-lt"/>
              <a:buAutoNum type="alphaLcParenR"/>
            </a:pPr>
            <a:r>
              <a:rPr lang="es-ES" kern="0" dirty="0">
                <a:solidFill>
                  <a:srgbClr val="1F3864"/>
                </a:solidFill>
                <a:latin typeface="Rubik"/>
                <a:ea typeface="Rubik"/>
                <a:cs typeface="Rubik"/>
                <a:sym typeface="Rubik"/>
              </a:rPr>
              <a:t>Otros Casos de relevancia nacional</a:t>
            </a:r>
            <a:endParaRPr lang="es-ES" kern="0" dirty="0">
              <a:solidFill>
                <a:srgbClr val="1F3864"/>
              </a:solidFill>
              <a:latin typeface="Rubik"/>
              <a:ea typeface="Rubik"/>
              <a:cs typeface="Rubik"/>
            </a:endParaRPr>
          </a:p>
          <a:p>
            <a:pPr marL="334645" defTabSz="1219170">
              <a:buClr>
                <a:srgbClr val="000000"/>
              </a:buClr>
            </a:pPr>
            <a:endParaRPr lang="es-ES" kern="0" dirty="0">
              <a:solidFill>
                <a:srgbClr val="1F3864"/>
              </a:solidFill>
              <a:latin typeface="Rubik"/>
              <a:ea typeface="Rubik"/>
              <a:cs typeface="Rubik"/>
            </a:endParaRPr>
          </a:p>
          <a:p>
            <a:pPr marL="334645" defTabSz="1219170">
              <a:buClr>
                <a:srgbClr val="000000"/>
              </a:buClr>
            </a:pPr>
            <a:r>
              <a:rPr lang="es-ES" kern="0" dirty="0">
                <a:solidFill>
                  <a:srgbClr val="1F3864"/>
                </a:solidFill>
                <a:latin typeface="Rubik"/>
                <a:ea typeface="Rubik"/>
                <a:cs typeface="Rubik"/>
                <a:sym typeface="Rubik"/>
              </a:rPr>
              <a:t>De esta forma se restringen al mínimo las decisiones unipersonales. A nivel regional se replica esta figura a través de los Comités Regionales. </a:t>
            </a:r>
            <a:endParaRPr lang="en-US" dirty="0">
              <a:cs typeface="Arial"/>
            </a:endParaRPr>
          </a:p>
          <a:p>
            <a:pPr defTabSz="1219170">
              <a:buClr>
                <a:srgbClr val="000000"/>
              </a:buClr>
            </a:pPr>
            <a:endParaRPr lang="es-ES" kern="0" dirty="0">
              <a:solidFill>
                <a:srgbClr val="1F3864"/>
              </a:solidFill>
              <a:latin typeface="Rubik"/>
              <a:ea typeface="Rubik"/>
              <a:cs typeface="Rubik"/>
              <a:sym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Se reconocerá a nivel de Ley Orgánica las subdirecciones de Fiscalización – Jurídica – Normativa -  Contraloría interna – Tecnologías de la Información. </a:t>
            </a: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sym typeface="Rubik"/>
            </a:endParaRPr>
          </a:p>
          <a:p>
            <a:pPr marL="342900" indent="-342900" defTabSz="1219170">
              <a:buClr>
                <a:srgbClr val="000000"/>
              </a:buClr>
              <a:buFont typeface="Arial" panose="020B0604020202020204" pitchFamily="34" charset="0"/>
              <a:buChar char="•"/>
            </a:pPr>
            <a:r>
              <a:rPr lang="es-ES" kern="0" dirty="0">
                <a:solidFill>
                  <a:srgbClr val="1F3864"/>
                </a:solidFill>
                <a:latin typeface="Rubik"/>
                <a:ea typeface="Rubik"/>
                <a:cs typeface="Rubik"/>
                <a:sym typeface="Rubik"/>
              </a:rPr>
              <a:t>Los subdirectores estarán sujetos al procedimiento de Alta Dirección Pública dotando su nombramiento de mayor independencia y transparencia. </a:t>
            </a:r>
            <a:endParaRPr lang="es-ES" kern="0" dirty="0">
              <a:solidFill>
                <a:srgbClr val="1F3864"/>
              </a:solidFill>
              <a:latin typeface="Rubik"/>
              <a:ea typeface="Rubik"/>
              <a:cs typeface="Rubik"/>
            </a:endParaRPr>
          </a:p>
          <a:p>
            <a:pPr marL="342900" indent="-342900" defTabSz="1219170">
              <a:buClr>
                <a:srgbClr val="000000"/>
              </a:buClr>
              <a:buFont typeface="Arial" panose="020B0604020202020204" pitchFamily="34" charset="0"/>
              <a:buChar char="•"/>
            </a:pPr>
            <a:endParaRPr lang="es-ES" kern="0" dirty="0">
              <a:solidFill>
                <a:srgbClr val="1F3864"/>
              </a:solidFill>
              <a:latin typeface="Rubik"/>
              <a:ea typeface="Rubik"/>
              <a:cs typeface="Rubik"/>
            </a:endParaRPr>
          </a:p>
        </p:txBody>
      </p:sp>
    </p:spTree>
    <p:extLst>
      <p:ext uri="{BB962C8B-B14F-4D97-AF65-F5344CB8AC3E}">
        <p14:creationId xmlns:p14="http://schemas.microsoft.com/office/powerpoint/2010/main" val="3366260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7B02A28F-19EB-8239-2A30-9D1875735030}"/>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234A78EF-48F4-9966-65AF-C4C372326C0E}"/>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6A41066E-0906-4430-B808-6677BF411610}"/>
              </a:ext>
            </a:extLst>
          </p:cNvPr>
          <p:cNvSpPr/>
          <p:nvPr/>
        </p:nvSpPr>
        <p:spPr>
          <a:xfrm>
            <a:off x="698205" y="459495"/>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635CB71B-E63A-CE30-12EB-EA78E01D08DD}"/>
              </a:ext>
            </a:extLst>
          </p:cNvPr>
          <p:cNvSpPr txBox="1"/>
          <p:nvPr/>
        </p:nvSpPr>
        <p:spPr>
          <a:xfrm>
            <a:off x="769205" y="511849"/>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Fortalecimiento de organismos fiscalizadores</a:t>
            </a:r>
            <a:endParaRPr sz="2800" b="1" kern="0">
              <a:solidFill>
                <a:srgbClr val="002060"/>
              </a:solidFill>
              <a:latin typeface="Rubik"/>
              <a:ea typeface="Rubik"/>
              <a:cs typeface="Rubik"/>
              <a:sym typeface="Rubik"/>
            </a:endParaRPr>
          </a:p>
        </p:txBody>
      </p:sp>
      <p:sp>
        <p:nvSpPr>
          <p:cNvPr id="5" name="Google Shape;357;p46">
            <a:extLst>
              <a:ext uri="{FF2B5EF4-FFF2-40B4-BE49-F238E27FC236}">
                <a16:creationId xmlns:a16="http://schemas.microsoft.com/office/drawing/2014/main" id="{DFBEFF19-B550-4CF1-BBDA-35969D7F51B8}"/>
              </a:ext>
            </a:extLst>
          </p:cNvPr>
          <p:cNvSpPr txBox="1"/>
          <p:nvPr/>
        </p:nvSpPr>
        <p:spPr>
          <a:xfrm>
            <a:off x="658991" y="1045970"/>
            <a:ext cx="7427741"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1. Servicio de Impuestos Internos</a:t>
            </a:r>
            <a:endParaRPr sz="2000" kern="0" dirty="0">
              <a:solidFill>
                <a:srgbClr val="002060"/>
              </a:solidFill>
              <a:latin typeface="Rubik SemiBold"/>
              <a:ea typeface="Rubik SemiBold"/>
              <a:cs typeface="Rubik SemiBold"/>
              <a:sym typeface="Rubik SemiBold"/>
            </a:endParaRPr>
          </a:p>
        </p:txBody>
      </p:sp>
      <p:pic>
        <p:nvPicPr>
          <p:cNvPr id="6" name="Google Shape;305;p43">
            <a:extLst>
              <a:ext uri="{FF2B5EF4-FFF2-40B4-BE49-F238E27FC236}">
                <a16:creationId xmlns:a16="http://schemas.microsoft.com/office/drawing/2014/main" id="{421D1026-2333-80CF-9944-42B7751A9D72}"/>
              </a:ext>
            </a:extLst>
          </p:cNvPr>
          <p:cNvPicPr preferRelativeResize="0"/>
          <p:nvPr/>
        </p:nvPicPr>
        <p:blipFill rotWithShape="1">
          <a:blip r:embed="rId5">
            <a:alphaModFix/>
          </a:blip>
          <a:srcRect l="42380" r="27772"/>
          <a:stretch/>
        </p:blipFill>
        <p:spPr>
          <a:xfrm>
            <a:off x="8571633" y="189866"/>
            <a:ext cx="3437500" cy="6478267"/>
          </a:xfrm>
          <a:prstGeom prst="rect">
            <a:avLst/>
          </a:prstGeom>
          <a:noFill/>
          <a:ln>
            <a:noFill/>
          </a:ln>
        </p:spPr>
      </p:pic>
      <p:sp>
        <p:nvSpPr>
          <p:cNvPr id="4" name="CuadroTexto 3">
            <a:extLst>
              <a:ext uri="{FF2B5EF4-FFF2-40B4-BE49-F238E27FC236}">
                <a16:creationId xmlns:a16="http://schemas.microsoft.com/office/drawing/2014/main" id="{AB524C1D-5840-E0CB-9F1C-E0F8A8F4DFF0}"/>
              </a:ext>
            </a:extLst>
          </p:cNvPr>
          <p:cNvSpPr txBox="1"/>
          <p:nvPr/>
        </p:nvSpPr>
        <p:spPr>
          <a:xfrm>
            <a:off x="764876" y="1579953"/>
            <a:ext cx="7107970" cy="1200329"/>
          </a:xfrm>
          <a:prstGeom prst="rect">
            <a:avLst/>
          </a:prstGeom>
          <a:noFill/>
        </p:spPr>
        <p:txBody>
          <a:bodyPr wrap="square">
            <a:spAutoFit/>
          </a:bodyPr>
          <a:lstStyle/>
          <a:p>
            <a:pPr marL="285750" indent="-285750">
              <a:buFont typeface="Arial" panose="020B0604020202020204" pitchFamily="34" charset="0"/>
              <a:buChar char="•"/>
            </a:pPr>
            <a:r>
              <a:rPr lang="es-ES" kern="0" dirty="0">
                <a:solidFill>
                  <a:srgbClr val="1F3864"/>
                </a:solidFill>
                <a:latin typeface="Rubik"/>
              </a:rPr>
              <a:t>Aumento de dotación de 88 funcionarios</a:t>
            </a:r>
          </a:p>
          <a:p>
            <a:pPr marL="285750" indent="-285750">
              <a:buFont typeface="Arial" panose="020B0604020202020204" pitchFamily="34" charset="0"/>
              <a:buChar char="•"/>
            </a:pPr>
            <a:r>
              <a:rPr lang="es-ES" kern="0" dirty="0">
                <a:solidFill>
                  <a:srgbClr val="1F3864"/>
                </a:solidFill>
                <a:latin typeface="Rubik"/>
              </a:rPr>
              <a:t>Fortalecimiento asociado a nuevas funciones y tareas e incentivar la retención y movilidad funcionaria</a:t>
            </a:r>
          </a:p>
          <a:p>
            <a:pPr marL="285750" indent="-285750">
              <a:buFont typeface="Arial" panose="020B0604020202020204" pitchFamily="34" charset="0"/>
              <a:buChar char="•"/>
            </a:pPr>
            <a:r>
              <a:rPr lang="es-ES" kern="0" dirty="0">
                <a:solidFill>
                  <a:srgbClr val="1F3864"/>
                </a:solidFill>
                <a:latin typeface="Rubik"/>
              </a:rPr>
              <a:t>Fortalecimiento tecnológico</a:t>
            </a:r>
            <a:endParaRPr lang="es-CL" kern="0" dirty="0">
              <a:solidFill>
                <a:srgbClr val="1F3864"/>
              </a:solidFill>
              <a:latin typeface="Rubik"/>
            </a:endParaRPr>
          </a:p>
        </p:txBody>
      </p:sp>
      <p:graphicFrame>
        <p:nvGraphicFramePr>
          <p:cNvPr id="8" name="Tabla 7">
            <a:extLst>
              <a:ext uri="{FF2B5EF4-FFF2-40B4-BE49-F238E27FC236}">
                <a16:creationId xmlns:a16="http://schemas.microsoft.com/office/drawing/2014/main" id="{D9D2C3CE-446D-9554-A869-90D6EF4E5DDF}"/>
              </a:ext>
            </a:extLst>
          </p:cNvPr>
          <p:cNvGraphicFramePr>
            <a:graphicFrameLocks noGrp="1"/>
          </p:cNvGraphicFramePr>
          <p:nvPr>
            <p:extLst>
              <p:ext uri="{D42A27DB-BD31-4B8C-83A1-F6EECF244321}">
                <p14:modId xmlns:p14="http://schemas.microsoft.com/office/powerpoint/2010/main" val="781806120"/>
              </p:ext>
            </p:extLst>
          </p:nvPr>
        </p:nvGraphicFramePr>
        <p:xfrm>
          <a:off x="978764" y="3305176"/>
          <a:ext cx="7107969" cy="2591724"/>
        </p:xfrm>
        <a:graphic>
          <a:graphicData uri="http://schemas.openxmlformats.org/drawingml/2006/table">
            <a:tbl>
              <a:tblPr firstRow="1" firstCol="1" bandRow="1"/>
              <a:tblGrid>
                <a:gridCol w="3155939">
                  <a:extLst>
                    <a:ext uri="{9D8B030D-6E8A-4147-A177-3AD203B41FA5}">
                      <a16:colId xmlns:a16="http://schemas.microsoft.com/office/drawing/2014/main" val="2229334772"/>
                    </a:ext>
                  </a:extLst>
                </a:gridCol>
                <a:gridCol w="1204091">
                  <a:extLst>
                    <a:ext uri="{9D8B030D-6E8A-4147-A177-3AD203B41FA5}">
                      <a16:colId xmlns:a16="http://schemas.microsoft.com/office/drawing/2014/main" val="2703647036"/>
                    </a:ext>
                  </a:extLst>
                </a:gridCol>
                <a:gridCol w="879966">
                  <a:extLst>
                    <a:ext uri="{9D8B030D-6E8A-4147-A177-3AD203B41FA5}">
                      <a16:colId xmlns:a16="http://schemas.microsoft.com/office/drawing/2014/main" val="1671957127"/>
                    </a:ext>
                  </a:extLst>
                </a:gridCol>
                <a:gridCol w="988007">
                  <a:extLst>
                    <a:ext uri="{9D8B030D-6E8A-4147-A177-3AD203B41FA5}">
                      <a16:colId xmlns:a16="http://schemas.microsoft.com/office/drawing/2014/main" val="2384263883"/>
                    </a:ext>
                  </a:extLst>
                </a:gridCol>
                <a:gridCol w="879966">
                  <a:extLst>
                    <a:ext uri="{9D8B030D-6E8A-4147-A177-3AD203B41FA5}">
                      <a16:colId xmlns:a16="http://schemas.microsoft.com/office/drawing/2014/main" val="2802880279"/>
                    </a:ext>
                  </a:extLst>
                </a:gridCol>
              </a:tblGrid>
              <a:tr h="438847">
                <a:tc>
                  <a:txBody>
                    <a:bodyPr/>
                    <a:lstStyle/>
                    <a:p>
                      <a:pPr algn="l">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Iniciativa</a:t>
                      </a:r>
                      <a:r>
                        <a:rPr lang="es-CL" sz="1200">
                          <a:solidFill>
                            <a:schemeClr val="bg1"/>
                          </a:solidFill>
                          <a:effectLst/>
                          <a:latin typeface="Verdana" panose="020B0604030504040204" pitchFamily="34" charset="0"/>
                          <a:ea typeface="Times New Roman" panose="02020603050405020304" pitchFamily="18" charset="0"/>
                          <a:cs typeface="Courier New" panose="02070309020205020404" pitchFamily="49" charset="0"/>
                        </a:rPr>
                        <a:t> </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2024</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2025</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2026</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Régimen</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07898586"/>
                  </a:ext>
                </a:extLst>
              </a:tr>
              <a:tr h="18965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Aumento dotación</a:t>
                      </a:r>
                      <a:r>
                        <a:rPr lang="es-CL"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 </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1.817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6.019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5.939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5.939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92462276"/>
                  </a:ext>
                </a:extLst>
              </a:tr>
              <a:tr h="189654">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Remuneraciones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1.683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5.684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5.684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5.684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321792745"/>
                  </a:ext>
                </a:extLst>
              </a:tr>
              <a:tr h="189654">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Bienes y Servicios de consumo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68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229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229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229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064411156"/>
                  </a:ext>
                </a:extLst>
              </a:tr>
              <a:tr h="189654">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Adquisición de activos no financieros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66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016612590"/>
                  </a:ext>
                </a:extLst>
              </a:tr>
              <a:tr h="18965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Fortalecimiento institucional</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318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7.615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13.116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19.388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91708413"/>
                  </a:ext>
                </a:extLst>
              </a:tr>
              <a:tr h="256337">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Fortalecimiento Jefaturas </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318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905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905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905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860453155"/>
                  </a:ext>
                </a:extLst>
              </a:tr>
              <a:tr h="189654">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Movilidad </a:t>
                      </a:r>
                      <a:r>
                        <a:rPr lang="es-CL" sz="1200" i="1" baseline="300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t>
                      </a:r>
                      <a:r>
                        <a:rPr lang="es-CL" sz="1200" i="1" baseline="300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5.122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10.243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16.515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1535660607"/>
                  </a:ext>
                </a:extLst>
              </a:tr>
              <a:tr h="189654">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Modificaciones en asignaciones </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 </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1.588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1.968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1.968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447118756"/>
                  </a:ext>
                </a:extLst>
              </a:tr>
              <a:tr h="18965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Fortalecimiento Tecnológico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16.158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15.748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16.172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10.542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566620435"/>
                  </a:ext>
                </a:extLst>
              </a:tr>
              <a:tr h="18965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Capacitación de Funcionarios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456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809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239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89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126695"/>
                  </a:ext>
                </a:extLst>
              </a:tr>
              <a:tr h="18965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Total</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18.749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30.191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35.466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35.958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074812"/>
                  </a:ext>
                </a:extLst>
              </a:tr>
            </a:tbl>
          </a:graphicData>
        </a:graphic>
      </p:graphicFrame>
      <p:sp>
        <p:nvSpPr>
          <p:cNvPr id="11" name="CuadroTexto 10">
            <a:extLst>
              <a:ext uri="{FF2B5EF4-FFF2-40B4-BE49-F238E27FC236}">
                <a16:creationId xmlns:a16="http://schemas.microsoft.com/office/drawing/2014/main" id="{6C05EBD2-91F9-B910-CA3A-F3EBD6F8D45E}"/>
              </a:ext>
            </a:extLst>
          </p:cNvPr>
          <p:cNvSpPr txBox="1"/>
          <p:nvPr/>
        </p:nvSpPr>
        <p:spPr>
          <a:xfrm>
            <a:off x="1324862" y="2765989"/>
            <a:ext cx="6096000" cy="539187"/>
          </a:xfrm>
          <a:prstGeom prst="rect">
            <a:avLst/>
          </a:prstGeom>
          <a:noFill/>
        </p:spPr>
        <p:txBody>
          <a:bodyPr wrap="square">
            <a:spAutoFit/>
          </a:bodyPr>
          <a:lstStyle/>
          <a:p>
            <a:pPr algn="ctr">
              <a:lnSpc>
                <a:spcPct val="115000"/>
              </a:lnSpc>
              <a:spcAft>
                <a:spcPts val="600"/>
              </a:spcAft>
            </a:pPr>
            <a:r>
              <a:rPr lang="es-ES" sz="11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Mayor gasto fiscal Servicio de Impuestos Internos</a:t>
            </a:r>
            <a:endParaRPr lang="es-CL" sz="11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es-ES" sz="1100">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(millones de $ de 2024)</a:t>
            </a:r>
            <a:endParaRPr lang="es-CL" sz="11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828461"/>
      </p:ext>
    </p:extLst>
  </p:cSld>
  <p:clrMapOvr>
    <a:overrideClrMapping bg1="lt1" tx1="dk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DED2BFF9-1574-8EC0-2F77-48A607D3210E}"/>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AA0C4484-0D56-5374-A59B-415AD19F6541}"/>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C72A06CB-D939-8D55-D38D-A6956F650423}"/>
              </a:ext>
            </a:extLst>
          </p:cNvPr>
          <p:cNvSpPr/>
          <p:nvPr/>
        </p:nvSpPr>
        <p:spPr>
          <a:xfrm>
            <a:off x="698205" y="459495"/>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E14BB508-DCB3-DEA5-9AD2-9AC911548743}"/>
              </a:ext>
            </a:extLst>
          </p:cNvPr>
          <p:cNvSpPr txBox="1"/>
          <p:nvPr/>
        </p:nvSpPr>
        <p:spPr>
          <a:xfrm>
            <a:off x="769205" y="511849"/>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Fortalecimiento de organismos fiscalizadores</a:t>
            </a:r>
            <a:endParaRPr sz="2800" b="1" kern="0">
              <a:solidFill>
                <a:srgbClr val="002060"/>
              </a:solidFill>
              <a:latin typeface="Rubik"/>
              <a:ea typeface="Rubik"/>
              <a:cs typeface="Rubik"/>
              <a:sym typeface="Rubik"/>
            </a:endParaRPr>
          </a:p>
        </p:txBody>
      </p:sp>
      <p:sp>
        <p:nvSpPr>
          <p:cNvPr id="5" name="Google Shape;357;p46">
            <a:extLst>
              <a:ext uri="{FF2B5EF4-FFF2-40B4-BE49-F238E27FC236}">
                <a16:creationId xmlns:a16="http://schemas.microsoft.com/office/drawing/2014/main" id="{58DB5E12-8BEC-ADFB-2891-F13F3982044C}"/>
              </a:ext>
            </a:extLst>
          </p:cNvPr>
          <p:cNvSpPr txBox="1"/>
          <p:nvPr/>
        </p:nvSpPr>
        <p:spPr>
          <a:xfrm>
            <a:off x="698205" y="1146513"/>
            <a:ext cx="7427741"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2. Servicio Nacional de Aduanas</a:t>
            </a:r>
          </a:p>
        </p:txBody>
      </p:sp>
      <p:pic>
        <p:nvPicPr>
          <p:cNvPr id="6" name="Google Shape;305;p43">
            <a:extLst>
              <a:ext uri="{FF2B5EF4-FFF2-40B4-BE49-F238E27FC236}">
                <a16:creationId xmlns:a16="http://schemas.microsoft.com/office/drawing/2014/main" id="{A295C191-B69D-0D14-8087-6F905833A6FC}"/>
              </a:ext>
            </a:extLst>
          </p:cNvPr>
          <p:cNvPicPr preferRelativeResize="0"/>
          <p:nvPr/>
        </p:nvPicPr>
        <p:blipFill rotWithShape="1">
          <a:blip r:embed="rId5">
            <a:alphaModFix/>
          </a:blip>
          <a:srcRect l="42380" r="27772"/>
          <a:stretch/>
        </p:blipFill>
        <p:spPr>
          <a:xfrm>
            <a:off x="8571633" y="189866"/>
            <a:ext cx="3437500" cy="6478267"/>
          </a:xfrm>
          <a:prstGeom prst="rect">
            <a:avLst/>
          </a:prstGeom>
          <a:noFill/>
          <a:ln>
            <a:noFill/>
          </a:ln>
        </p:spPr>
      </p:pic>
      <p:sp>
        <p:nvSpPr>
          <p:cNvPr id="4" name="CuadroTexto 3">
            <a:extLst>
              <a:ext uri="{FF2B5EF4-FFF2-40B4-BE49-F238E27FC236}">
                <a16:creationId xmlns:a16="http://schemas.microsoft.com/office/drawing/2014/main" id="{24393C96-D3EE-E5FF-4866-330770FE19E1}"/>
              </a:ext>
            </a:extLst>
          </p:cNvPr>
          <p:cNvSpPr txBox="1"/>
          <p:nvPr/>
        </p:nvSpPr>
        <p:spPr>
          <a:xfrm>
            <a:off x="769205" y="1751692"/>
            <a:ext cx="7107970" cy="1200329"/>
          </a:xfrm>
          <a:prstGeom prst="rect">
            <a:avLst/>
          </a:prstGeom>
          <a:noFill/>
        </p:spPr>
        <p:txBody>
          <a:bodyPr wrap="square">
            <a:spAutoFit/>
          </a:bodyPr>
          <a:lstStyle/>
          <a:p>
            <a:pPr marL="285750" indent="-285750">
              <a:buFont typeface="Arial" panose="020B0604020202020204" pitchFamily="34" charset="0"/>
              <a:buChar char="•"/>
            </a:pPr>
            <a:r>
              <a:rPr lang="es-ES" kern="0" dirty="0">
                <a:solidFill>
                  <a:srgbClr val="1F3864"/>
                </a:solidFill>
                <a:latin typeface="Rubik"/>
              </a:rPr>
              <a:t>Aumento de dotación de 372 funcionarios</a:t>
            </a:r>
          </a:p>
          <a:p>
            <a:pPr marL="285750" indent="-285750">
              <a:buFont typeface="Arial" panose="020B0604020202020204" pitchFamily="34" charset="0"/>
              <a:buChar char="•"/>
            </a:pPr>
            <a:r>
              <a:rPr lang="es-ES" kern="0" dirty="0">
                <a:solidFill>
                  <a:srgbClr val="1F3864"/>
                </a:solidFill>
                <a:latin typeface="Rubik"/>
              </a:rPr>
              <a:t>Fortalecimiento asociado a nuevas funciones y tareas e incentivar la retención y movilidad funcionaria</a:t>
            </a:r>
          </a:p>
          <a:p>
            <a:pPr marL="285750" indent="-285750">
              <a:buFont typeface="Arial" panose="020B0604020202020204" pitchFamily="34" charset="0"/>
              <a:buChar char="•"/>
            </a:pPr>
            <a:r>
              <a:rPr lang="es-ES" kern="0" dirty="0">
                <a:solidFill>
                  <a:srgbClr val="1F3864"/>
                </a:solidFill>
                <a:latin typeface="Rubik"/>
              </a:rPr>
              <a:t>Fortalecimiento tecnológico</a:t>
            </a:r>
            <a:endParaRPr lang="es-CL" kern="0" dirty="0">
              <a:solidFill>
                <a:srgbClr val="1F3864"/>
              </a:solidFill>
              <a:latin typeface="Rubik"/>
            </a:endParaRPr>
          </a:p>
        </p:txBody>
      </p:sp>
      <p:graphicFrame>
        <p:nvGraphicFramePr>
          <p:cNvPr id="7" name="Tabla 6">
            <a:extLst>
              <a:ext uri="{FF2B5EF4-FFF2-40B4-BE49-F238E27FC236}">
                <a16:creationId xmlns:a16="http://schemas.microsoft.com/office/drawing/2014/main" id="{2FF921E2-E656-C5A8-5EE4-DD2715E3F712}"/>
              </a:ext>
            </a:extLst>
          </p:cNvPr>
          <p:cNvGraphicFramePr>
            <a:graphicFrameLocks noGrp="1"/>
          </p:cNvGraphicFramePr>
          <p:nvPr>
            <p:extLst>
              <p:ext uri="{D42A27DB-BD31-4B8C-83A1-F6EECF244321}">
                <p14:modId xmlns:p14="http://schemas.microsoft.com/office/powerpoint/2010/main" val="191640672"/>
              </p:ext>
            </p:extLst>
          </p:nvPr>
        </p:nvGraphicFramePr>
        <p:xfrm>
          <a:off x="813660" y="3931664"/>
          <a:ext cx="7459530" cy="1829687"/>
        </p:xfrm>
        <a:graphic>
          <a:graphicData uri="http://schemas.openxmlformats.org/drawingml/2006/table">
            <a:tbl>
              <a:tblPr firstRow="1" firstCol="1" bandRow="1"/>
              <a:tblGrid>
                <a:gridCol w="2803783">
                  <a:extLst>
                    <a:ext uri="{9D8B030D-6E8A-4147-A177-3AD203B41FA5}">
                      <a16:colId xmlns:a16="http://schemas.microsoft.com/office/drawing/2014/main" val="2873974399"/>
                    </a:ext>
                  </a:extLst>
                </a:gridCol>
                <a:gridCol w="1066800">
                  <a:extLst>
                    <a:ext uri="{9D8B030D-6E8A-4147-A177-3AD203B41FA5}">
                      <a16:colId xmlns:a16="http://schemas.microsoft.com/office/drawing/2014/main" val="911563931"/>
                    </a:ext>
                  </a:extLst>
                </a:gridCol>
                <a:gridCol w="1200150">
                  <a:extLst>
                    <a:ext uri="{9D8B030D-6E8A-4147-A177-3AD203B41FA5}">
                      <a16:colId xmlns:a16="http://schemas.microsoft.com/office/drawing/2014/main" val="3679573526"/>
                    </a:ext>
                  </a:extLst>
                </a:gridCol>
                <a:gridCol w="1133475">
                  <a:extLst>
                    <a:ext uri="{9D8B030D-6E8A-4147-A177-3AD203B41FA5}">
                      <a16:colId xmlns:a16="http://schemas.microsoft.com/office/drawing/2014/main" val="2264563474"/>
                    </a:ext>
                  </a:extLst>
                </a:gridCol>
                <a:gridCol w="1255322">
                  <a:extLst>
                    <a:ext uri="{9D8B030D-6E8A-4147-A177-3AD203B41FA5}">
                      <a16:colId xmlns:a16="http://schemas.microsoft.com/office/drawing/2014/main" val="380267370"/>
                    </a:ext>
                  </a:extLst>
                </a:gridCol>
              </a:tblGrid>
              <a:tr h="184898">
                <a:tc>
                  <a:txBody>
                    <a:bodyPr/>
                    <a:lstStyle/>
                    <a:p>
                      <a:pPr algn="l">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Iniciativa</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2024</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2025</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2026</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Régimen</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988012612"/>
                  </a:ext>
                </a:extLst>
              </a:tr>
              <a:tr h="17649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Aumento de dotación</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3.448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11.901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14.766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14.626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3614377"/>
                  </a:ext>
                </a:extLst>
              </a:tr>
              <a:tr h="168089">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Remuneraciones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2.956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10.423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13.483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13.483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160156079"/>
                  </a:ext>
                </a:extLst>
              </a:tr>
              <a:tr h="168089">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Bienes y servicios de consumo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382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1.321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1.183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1.142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3543821259"/>
                  </a:ext>
                </a:extLst>
              </a:tr>
              <a:tr h="293876">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Adquisición de activos no financieros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110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157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512792032"/>
                  </a:ext>
                </a:extLst>
              </a:tr>
              <a:tr h="293876">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Fortalecimiento institucional</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14.310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17.946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20.464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475838049"/>
                  </a:ext>
                </a:extLst>
              </a:tr>
              <a:tr h="176494">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Fortalecimiento tecnológico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5.545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7.951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8.212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4.498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417448"/>
                  </a:ext>
                </a:extLst>
              </a:tr>
              <a:tr h="184898">
                <a:tc>
                  <a:txBody>
                    <a:bodyPr/>
                    <a:lstStyle/>
                    <a:p>
                      <a:pPr algn="l">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Total</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8.993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34.163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40.924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s-CL"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39.588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9480875"/>
                  </a:ext>
                </a:extLst>
              </a:tr>
            </a:tbl>
          </a:graphicData>
        </a:graphic>
      </p:graphicFrame>
      <p:sp>
        <p:nvSpPr>
          <p:cNvPr id="9" name="CuadroTexto 8">
            <a:extLst>
              <a:ext uri="{FF2B5EF4-FFF2-40B4-BE49-F238E27FC236}">
                <a16:creationId xmlns:a16="http://schemas.microsoft.com/office/drawing/2014/main" id="{8FFF5438-BB97-F3F4-7D13-C25F22FD20BD}"/>
              </a:ext>
            </a:extLst>
          </p:cNvPr>
          <p:cNvSpPr txBox="1"/>
          <p:nvPr/>
        </p:nvSpPr>
        <p:spPr>
          <a:xfrm>
            <a:off x="1495425" y="3263586"/>
            <a:ext cx="6096000" cy="572849"/>
          </a:xfrm>
          <a:prstGeom prst="rect">
            <a:avLst/>
          </a:prstGeom>
          <a:noFill/>
        </p:spPr>
        <p:txBody>
          <a:bodyPr wrap="square">
            <a:spAutoFit/>
          </a:bodyPr>
          <a:lstStyle/>
          <a:p>
            <a:pPr algn="ctr">
              <a:lnSpc>
                <a:spcPct val="115000"/>
              </a:lnSpc>
              <a:spcAft>
                <a:spcPts val="600"/>
              </a:spcAft>
            </a:pPr>
            <a:r>
              <a:rPr lang="es-E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Mayor gasto fiscal Servicio Nacional de Aduanas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es-ES" sz="1200">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(millones de $ de 2024)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141313"/>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3" name="Google Shape;220;p38">
            <a:extLst>
              <a:ext uri="{FF2B5EF4-FFF2-40B4-BE49-F238E27FC236}">
                <a16:creationId xmlns:a16="http://schemas.microsoft.com/office/drawing/2014/main" id="{89CDF82B-0A5A-4A1C-6E5A-85CA1D9666A6}"/>
              </a:ext>
            </a:extLst>
          </p:cNvPr>
          <p:cNvSpPr/>
          <p:nvPr/>
        </p:nvSpPr>
        <p:spPr>
          <a:xfrm>
            <a:off x="685895" y="329748"/>
            <a:ext cx="10834945" cy="76068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endParaRPr dirty="0">
              <a:latin typeface="Calibri"/>
              <a:ea typeface="Calibri"/>
              <a:cs typeface="Calibri"/>
              <a:sym typeface="Calibri"/>
            </a:endParaRPr>
          </a:p>
        </p:txBody>
      </p:sp>
      <p:pic>
        <p:nvPicPr>
          <p:cNvPr id="166" name="Google Shape;166;p33"/>
          <p:cNvPicPr preferRelativeResize="0"/>
          <p:nvPr/>
        </p:nvPicPr>
        <p:blipFill>
          <a:blip r:embed="rId5">
            <a:alphaModFix/>
          </a:blip>
          <a:stretch>
            <a:fillRect/>
          </a:stretch>
        </p:blipFill>
        <p:spPr>
          <a:xfrm>
            <a:off x="1143334" y="941928"/>
            <a:ext cx="9776565" cy="5736145"/>
          </a:xfrm>
          <a:prstGeom prst="rect">
            <a:avLst/>
          </a:prstGeom>
          <a:noFill/>
          <a:ln>
            <a:noFill/>
          </a:ln>
        </p:spPr>
      </p:pic>
      <p:sp>
        <p:nvSpPr>
          <p:cNvPr id="2" name="TextBox 1">
            <a:extLst>
              <a:ext uri="{FF2B5EF4-FFF2-40B4-BE49-F238E27FC236}">
                <a16:creationId xmlns:a16="http://schemas.microsoft.com/office/drawing/2014/main" id="{1DB24268-6AB4-E8D6-1F79-F718AC5424D7}"/>
              </a:ext>
            </a:extLst>
          </p:cNvPr>
          <p:cNvSpPr txBox="1"/>
          <p:nvPr/>
        </p:nvSpPr>
        <p:spPr>
          <a:xfrm>
            <a:off x="685895" y="356148"/>
            <a:ext cx="1072091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2000" b="1" kern="0" dirty="0">
                <a:solidFill>
                  <a:srgbClr val="002060"/>
                </a:solidFill>
                <a:latin typeface="Rubik"/>
              </a:rPr>
              <a:t>Estas percepciones se ven corroboradas con ejemplos evidentes de abuso. El incumplimiento tributario es una realidad que reclama respuestas concretas de política</a:t>
            </a:r>
            <a:endParaRPr lang="es-ES_tradnl" sz="2000" b="1" kern="0">
              <a:solidFill>
                <a:srgbClr val="002060"/>
              </a:solidFill>
              <a:latin typeface="Rubik"/>
            </a:endParaRPr>
          </a:p>
        </p:txBody>
      </p:sp>
    </p:spTree>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7DD2EE38-7F79-33E2-1AB3-5D360C9DD535}"/>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6D839770-45CA-341F-EC29-9551548057F9}"/>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D4911AFB-EFFC-2D61-D393-CDC72A68878B}"/>
              </a:ext>
            </a:extLst>
          </p:cNvPr>
          <p:cNvSpPr/>
          <p:nvPr/>
        </p:nvSpPr>
        <p:spPr>
          <a:xfrm>
            <a:off x="698205" y="459495"/>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0A9EA32A-8D81-8015-ACC5-7EA6D62DE4AC}"/>
              </a:ext>
            </a:extLst>
          </p:cNvPr>
          <p:cNvSpPr txBox="1"/>
          <p:nvPr/>
        </p:nvSpPr>
        <p:spPr>
          <a:xfrm>
            <a:off x="769205" y="511849"/>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Fortalecimiento de organismos fiscalizadores</a:t>
            </a:r>
            <a:endParaRPr sz="2800" b="1" kern="0">
              <a:solidFill>
                <a:srgbClr val="002060"/>
              </a:solidFill>
              <a:latin typeface="Rubik"/>
              <a:ea typeface="Rubik"/>
              <a:cs typeface="Rubik"/>
              <a:sym typeface="Rubik"/>
            </a:endParaRPr>
          </a:p>
        </p:txBody>
      </p:sp>
      <p:sp>
        <p:nvSpPr>
          <p:cNvPr id="5" name="Google Shape;357;p46">
            <a:extLst>
              <a:ext uri="{FF2B5EF4-FFF2-40B4-BE49-F238E27FC236}">
                <a16:creationId xmlns:a16="http://schemas.microsoft.com/office/drawing/2014/main" id="{4A6F7647-D9F9-07B8-DBCC-D8F260FFDC53}"/>
              </a:ext>
            </a:extLst>
          </p:cNvPr>
          <p:cNvSpPr txBox="1"/>
          <p:nvPr/>
        </p:nvSpPr>
        <p:spPr>
          <a:xfrm>
            <a:off x="698205" y="1165832"/>
            <a:ext cx="7427741"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3. Servicio de Tesorerías</a:t>
            </a:r>
          </a:p>
        </p:txBody>
      </p:sp>
      <p:pic>
        <p:nvPicPr>
          <p:cNvPr id="6" name="Google Shape;305;p43">
            <a:extLst>
              <a:ext uri="{FF2B5EF4-FFF2-40B4-BE49-F238E27FC236}">
                <a16:creationId xmlns:a16="http://schemas.microsoft.com/office/drawing/2014/main" id="{0283C795-0340-00E6-43A6-FB48884B2ED0}"/>
              </a:ext>
            </a:extLst>
          </p:cNvPr>
          <p:cNvPicPr preferRelativeResize="0"/>
          <p:nvPr/>
        </p:nvPicPr>
        <p:blipFill rotWithShape="1">
          <a:blip r:embed="rId5">
            <a:alphaModFix/>
          </a:blip>
          <a:srcRect l="42380" r="27772"/>
          <a:stretch/>
        </p:blipFill>
        <p:spPr>
          <a:xfrm>
            <a:off x="8571633" y="189866"/>
            <a:ext cx="3437500" cy="6478267"/>
          </a:xfrm>
          <a:prstGeom prst="rect">
            <a:avLst/>
          </a:prstGeom>
          <a:noFill/>
          <a:ln>
            <a:noFill/>
          </a:ln>
        </p:spPr>
      </p:pic>
      <p:sp>
        <p:nvSpPr>
          <p:cNvPr id="10" name="Rectangle 2">
            <a:extLst>
              <a:ext uri="{FF2B5EF4-FFF2-40B4-BE49-F238E27FC236}">
                <a16:creationId xmlns:a16="http://schemas.microsoft.com/office/drawing/2014/main" id="{C55C5C6E-D778-E0BA-91EF-B070A537A14A}"/>
              </a:ext>
            </a:extLst>
          </p:cNvPr>
          <p:cNvSpPr>
            <a:spLocks noChangeArrowheads="1"/>
          </p:cNvSpPr>
          <p:nvPr/>
        </p:nvSpPr>
        <p:spPr bwMode="auto">
          <a:xfrm>
            <a:off x="3081687" y="3154217"/>
            <a:ext cx="3147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1" i="0" u="none" strike="noStrike" cap="none" normalizeH="0" baseline="0">
                <a:ln>
                  <a:noFill/>
                </a:ln>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Mayor gasto fiscal TGR</a:t>
            </a:r>
            <a:endParaRPr kumimoji="0" lang="es-CL" altLang="es-CL" sz="1200" b="0" i="0" u="none" strike="noStrike" cap="none" normalizeH="0" baseline="0">
              <a:ln>
                <a:noFill/>
              </a:ln>
              <a:solidFill>
                <a:schemeClr val="accent5">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200" b="0" i="0" u="none" strike="noStrike" cap="none" normalizeH="0" baseline="0">
                <a:ln>
                  <a:noFill/>
                </a:ln>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(millones de $ de 2024)</a:t>
            </a:r>
            <a:endParaRPr kumimoji="0" lang="es-CL" altLang="es-CL" sz="1200" b="0" i="0" u="none" strike="noStrike" cap="none" normalizeH="0" baseline="0">
              <a:ln>
                <a:noFill/>
              </a:ln>
              <a:solidFill>
                <a:schemeClr val="accent5">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200" b="0" i="0" u="none" strike="noStrike" cap="none" normalizeH="0" baseline="0">
              <a:ln>
                <a:noFill/>
              </a:ln>
              <a:solidFill>
                <a:schemeClr val="accent5">
                  <a:lumMod val="50000"/>
                </a:schemeClr>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B270F0CF-FEEC-3F26-F340-7F6DDA51FA52}"/>
              </a:ext>
            </a:extLst>
          </p:cNvPr>
          <p:cNvSpPr txBox="1"/>
          <p:nvPr/>
        </p:nvSpPr>
        <p:spPr>
          <a:xfrm>
            <a:off x="769205" y="1769222"/>
            <a:ext cx="7107970" cy="923330"/>
          </a:xfrm>
          <a:prstGeom prst="rect">
            <a:avLst/>
          </a:prstGeom>
          <a:noFill/>
        </p:spPr>
        <p:txBody>
          <a:bodyPr wrap="square">
            <a:spAutoFit/>
          </a:bodyPr>
          <a:lstStyle/>
          <a:p>
            <a:pPr marL="285750" indent="-285750">
              <a:buFont typeface="Arial" panose="020B0604020202020204" pitchFamily="34" charset="0"/>
              <a:buChar char="•"/>
            </a:pPr>
            <a:r>
              <a:rPr lang="es-ES" kern="0" dirty="0">
                <a:solidFill>
                  <a:srgbClr val="1F3864"/>
                </a:solidFill>
                <a:latin typeface="Rubik"/>
              </a:rPr>
              <a:t>Aumento de dotación de 96 funcionarios</a:t>
            </a:r>
          </a:p>
          <a:p>
            <a:pPr marL="285750" indent="-285750">
              <a:buFont typeface="Arial" panose="020B0604020202020204" pitchFamily="34" charset="0"/>
              <a:buChar char="•"/>
            </a:pPr>
            <a:r>
              <a:rPr lang="es-ES" kern="0" dirty="0">
                <a:solidFill>
                  <a:srgbClr val="1F3864"/>
                </a:solidFill>
                <a:latin typeface="Rubik"/>
              </a:rPr>
              <a:t>Fortalecimiento tecnológico para nuevas actuaciones expediente electrónico – embargo electrónico  </a:t>
            </a:r>
            <a:endParaRPr lang="es-CL" kern="0" dirty="0">
              <a:solidFill>
                <a:srgbClr val="1F3864"/>
              </a:solidFill>
              <a:latin typeface="Rubik"/>
            </a:endParaRPr>
          </a:p>
        </p:txBody>
      </p:sp>
      <p:graphicFrame>
        <p:nvGraphicFramePr>
          <p:cNvPr id="13" name="Tabla 12">
            <a:extLst>
              <a:ext uri="{FF2B5EF4-FFF2-40B4-BE49-F238E27FC236}">
                <a16:creationId xmlns:a16="http://schemas.microsoft.com/office/drawing/2014/main" id="{8BC1B867-112D-CE2E-80FD-00A637019CC4}"/>
              </a:ext>
            </a:extLst>
          </p:cNvPr>
          <p:cNvGraphicFramePr>
            <a:graphicFrameLocks noGrp="1"/>
          </p:cNvGraphicFramePr>
          <p:nvPr>
            <p:extLst>
              <p:ext uri="{D42A27DB-BD31-4B8C-83A1-F6EECF244321}">
                <p14:modId xmlns:p14="http://schemas.microsoft.com/office/powerpoint/2010/main" val="3756684014"/>
              </p:ext>
            </p:extLst>
          </p:nvPr>
        </p:nvGraphicFramePr>
        <p:xfrm>
          <a:off x="776520" y="3729760"/>
          <a:ext cx="7381213" cy="1860141"/>
        </p:xfrm>
        <a:graphic>
          <a:graphicData uri="http://schemas.openxmlformats.org/drawingml/2006/table">
            <a:tbl>
              <a:tblPr firstRow="1" firstCol="1" bandRow="1"/>
              <a:tblGrid>
                <a:gridCol w="3273493">
                  <a:extLst>
                    <a:ext uri="{9D8B030D-6E8A-4147-A177-3AD203B41FA5}">
                      <a16:colId xmlns:a16="http://schemas.microsoft.com/office/drawing/2014/main" val="2404255753"/>
                    </a:ext>
                  </a:extLst>
                </a:gridCol>
                <a:gridCol w="1026930">
                  <a:extLst>
                    <a:ext uri="{9D8B030D-6E8A-4147-A177-3AD203B41FA5}">
                      <a16:colId xmlns:a16="http://schemas.microsoft.com/office/drawing/2014/main" val="774923864"/>
                    </a:ext>
                  </a:extLst>
                </a:gridCol>
                <a:gridCol w="1026930">
                  <a:extLst>
                    <a:ext uri="{9D8B030D-6E8A-4147-A177-3AD203B41FA5}">
                      <a16:colId xmlns:a16="http://schemas.microsoft.com/office/drawing/2014/main" val="1743997480"/>
                    </a:ext>
                  </a:extLst>
                </a:gridCol>
                <a:gridCol w="1026930">
                  <a:extLst>
                    <a:ext uri="{9D8B030D-6E8A-4147-A177-3AD203B41FA5}">
                      <a16:colId xmlns:a16="http://schemas.microsoft.com/office/drawing/2014/main" val="502420110"/>
                    </a:ext>
                  </a:extLst>
                </a:gridCol>
                <a:gridCol w="1026930">
                  <a:extLst>
                    <a:ext uri="{9D8B030D-6E8A-4147-A177-3AD203B41FA5}">
                      <a16:colId xmlns:a16="http://schemas.microsoft.com/office/drawing/2014/main" val="2356079852"/>
                    </a:ext>
                  </a:extLst>
                </a:gridCol>
              </a:tblGrid>
              <a:tr h="237465">
                <a:tc>
                  <a:txBody>
                    <a:bodyPr/>
                    <a:lstStyle/>
                    <a:p>
                      <a:pPr algn="l">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Arial" panose="020B0604020202020204" pitchFamily="34" charset="0"/>
                        </a:rPr>
                        <a:t>Iniciativa</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Arial" panose="020B0604020202020204" pitchFamily="34" charset="0"/>
                        </a:rPr>
                        <a:t>2024</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Arial" panose="020B0604020202020204" pitchFamily="34" charset="0"/>
                        </a:rPr>
                        <a:t>2025</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Arial" panose="020B0604020202020204" pitchFamily="34" charset="0"/>
                        </a:rPr>
                        <a:t>2026</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Arial" panose="020B0604020202020204" pitchFamily="34" charset="0"/>
                        </a:rPr>
                        <a:t>Régimen</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60395887"/>
                  </a:ext>
                </a:extLst>
              </a:tr>
              <a:tr h="224272">
                <a:tc>
                  <a:txBody>
                    <a:bodyPr/>
                    <a:lstStyle/>
                    <a:p>
                      <a:pPr algn="l">
                        <a:lnSpc>
                          <a:spcPct val="115000"/>
                        </a:lnSpc>
                        <a:spcAft>
                          <a:spcPts val="600"/>
                        </a:spcAft>
                      </a:pPr>
                      <a:r>
                        <a:rPr lang="es-CL" sz="1200" b="1" noProof="0">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Aumento de dotación</a:t>
                      </a:r>
                      <a:endParaRPr lang="es-CL" sz="1200" noProof="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777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2.939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2.882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2.882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68104096"/>
                  </a:ext>
                </a:extLst>
              </a:tr>
              <a:tr h="224272">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Remuneraciones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650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2.600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2.600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2.600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339580005"/>
                  </a:ext>
                </a:extLst>
              </a:tr>
              <a:tr h="237465">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Bienes y servicios de consumo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70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282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282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282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647899485"/>
                  </a:ext>
                </a:extLst>
              </a:tr>
              <a:tr h="237465">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Adquisición de activos no financieros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57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57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255751077"/>
                  </a:ext>
                </a:extLst>
              </a:tr>
              <a:tr h="224272">
                <a:tc>
                  <a:txBody>
                    <a:bodyPr/>
                    <a:lstStyle/>
                    <a:p>
                      <a:pPr algn="l">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Fortalecimiento institucional </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184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793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997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997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3518823862"/>
                  </a:ext>
                </a:extLst>
              </a:tr>
              <a:tr h="237465">
                <a:tc>
                  <a:txBody>
                    <a:bodyPr/>
                    <a:lstStyle/>
                    <a:p>
                      <a:pPr algn="l">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Fortalecimiento tecnológico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267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436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170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126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5510409"/>
                  </a:ext>
                </a:extLst>
              </a:tr>
              <a:tr h="237465">
                <a:tc>
                  <a:txBody>
                    <a:bodyPr/>
                    <a:lstStyle/>
                    <a:p>
                      <a:pPr algn="l">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Total</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1.228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4.169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4.048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4.005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461680"/>
                  </a:ext>
                </a:extLst>
              </a:tr>
            </a:tbl>
          </a:graphicData>
        </a:graphic>
      </p:graphicFrame>
    </p:spTree>
    <p:extLst>
      <p:ext uri="{BB962C8B-B14F-4D97-AF65-F5344CB8AC3E}">
        <p14:creationId xmlns:p14="http://schemas.microsoft.com/office/powerpoint/2010/main" val="750259409"/>
      </p:ext>
    </p:extLst>
  </p:cSld>
  <p:clrMapOvr>
    <a:overrideClrMapping bg1="lt1" tx1="dk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69EB90D7-AB6C-F870-0757-5926C6D88D3A}"/>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80A93525-D080-7EED-FF90-E642E54780F9}"/>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BD82DC94-D7D2-D963-3B10-D631F6AA3D49}"/>
              </a:ext>
            </a:extLst>
          </p:cNvPr>
          <p:cNvSpPr/>
          <p:nvPr/>
        </p:nvSpPr>
        <p:spPr>
          <a:xfrm>
            <a:off x="698205" y="459495"/>
            <a:ext cx="7459528"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C38D6F87-BED0-6C84-C1E2-AC9445B1D5F7}"/>
              </a:ext>
            </a:extLst>
          </p:cNvPr>
          <p:cNvSpPr txBox="1"/>
          <p:nvPr/>
        </p:nvSpPr>
        <p:spPr>
          <a:xfrm>
            <a:off x="769205" y="511849"/>
            <a:ext cx="7317528" cy="480091"/>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Fortalecimiento de organismos fiscalizadores</a:t>
            </a:r>
            <a:endParaRPr sz="2800" b="1" kern="0">
              <a:solidFill>
                <a:srgbClr val="002060"/>
              </a:solidFill>
              <a:latin typeface="Rubik"/>
              <a:ea typeface="Rubik"/>
              <a:cs typeface="Rubik"/>
              <a:sym typeface="Rubik"/>
            </a:endParaRPr>
          </a:p>
        </p:txBody>
      </p:sp>
      <p:sp>
        <p:nvSpPr>
          <p:cNvPr id="5" name="Google Shape;357;p46">
            <a:extLst>
              <a:ext uri="{FF2B5EF4-FFF2-40B4-BE49-F238E27FC236}">
                <a16:creationId xmlns:a16="http://schemas.microsoft.com/office/drawing/2014/main" id="{CD54DCF6-1390-32A2-BCDA-878A797A4CB8}"/>
              </a:ext>
            </a:extLst>
          </p:cNvPr>
          <p:cNvSpPr txBox="1"/>
          <p:nvPr/>
        </p:nvSpPr>
        <p:spPr>
          <a:xfrm>
            <a:off x="714098" y="1165099"/>
            <a:ext cx="7427741" cy="602689"/>
          </a:xfrm>
          <a:prstGeom prst="rect">
            <a:avLst/>
          </a:prstGeom>
          <a:noFill/>
          <a:ln>
            <a:noFill/>
          </a:ln>
        </p:spPr>
        <p:txBody>
          <a:bodyPr spcFirstLastPara="1" wrap="square" lIns="121900" tIns="121900" rIns="121900" bIns="121900" anchor="t" anchorCtr="0">
            <a:spAutoFit/>
          </a:bodyPr>
          <a:lstStyle/>
          <a:p>
            <a:pPr defTabSz="1219170">
              <a:lnSpc>
                <a:spcPct val="70000"/>
              </a:lnSpc>
              <a:spcBef>
                <a:spcPts val="1067"/>
              </a:spcBef>
              <a:buClr>
                <a:srgbClr val="000000"/>
              </a:buClr>
            </a:pPr>
            <a:r>
              <a:rPr lang="es-419" sz="2000" kern="0" dirty="0">
                <a:solidFill>
                  <a:srgbClr val="002060"/>
                </a:solidFill>
                <a:latin typeface="Rubik SemiBold"/>
                <a:ea typeface="Rubik SemiBold"/>
                <a:cs typeface="Rubik SemiBold"/>
                <a:sym typeface="Rubik SemiBold"/>
              </a:rPr>
              <a:t>4. Defensoría del Contribuyente</a:t>
            </a:r>
          </a:p>
        </p:txBody>
      </p:sp>
      <p:pic>
        <p:nvPicPr>
          <p:cNvPr id="6" name="Google Shape;305;p43">
            <a:extLst>
              <a:ext uri="{FF2B5EF4-FFF2-40B4-BE49-F238E27FC236}">
                <a16:creationId xmlns:a16="http://schemas.microsoft.com/office/drawing/2014/main" id="{21C4DAE9-75B8-C9CB-16FF-6D815D2EA007}"/>
              </a:ext>
            </a:extLst>
          </p:cNvPr>
          <p:cNvPicPr preferRelativeResize="0"/>
          <p:nvPr/>
        </p:nvPicPr>
        <p:blipFill rotWithShape="1">
          <a:blip r:embed="rId5">
            <a:alphaModFix/>
          </a:blip>
          <a:srcRect l="42380" r="27772"/>
          <a:stretch/>
        </p:blipFill>
        <p:spPr>
          <a:xfrm>
            <a:off x="8571633" y="189866"/>
            <a:ext cx="3437500" cy="6478267"/>
          </a:xfrm>
          <a:prstGeom prst="rect">
            <a:avLst/>
          </a:prstGeom>
          <a:noFill/>
          <a:ln>
            <a:noFill/>
          </a:ln>
        </p:spPr>
      </p:pic>
      <p:sp>
        <p:nvSpPr>
          <p:cNvPr id="4" name="CuadroTexto 3">
            <a:extLst>
              <a:ext uri="{FF2B5EF4-FFF2-40B4-BE49-F238E27FC236}">
                <a16:creationId xmlns:a16="http://schemas.microsoft.com/office/drawing/2014/main" id="{A1BAA1F2-15C7-A6F9-D857-B98CC5094FE8}"/>
              </a:ext>
            </a:extLst>
          </p:cNvPr>
          <p:cNvSpPr txBox="1"/>
          <p:nvPr/>
        </p:nvSpPr>
        <p:spPr>
          <a:xfrm>
            <a:off x="769205" y="1769222"/>
            <a:ext cx="7107970" cy="646331"/>
          </a:xfrm>
          <a:prstGeom prst="rect">
            <a:avLst/>
          </a:prstGeom>
          <a:noFill/>
        </p:spPr>
        <p:txBody>
          <a:bodyPr wrap="square">
            <a:spAutoFit/>
          </a:bodyPr>
          <a:lstStyle/>
          <a:p>
            <a:pPr marL="285750" indent="-285750">
              <a:buFont typeface="Arial" panose="020B0604020202020204" pitchFamily="34" charset="0"/>
              <a:buChar char="•"/>
            </a:pPr>
            <a:r>
              <a:rPr lang="es-ES" kern="0">
                <a:solidFill>
                  <a:srgbClr val="1F3864"/>
                </a:solidFill>
                <a:latin typeface="Rubik"/>
              </a:rPr>
              <a:t>Aumento de dotación de 30 funcionarios</a:t>
            </a:r>
          </a:p>
          <a:p>
            <a:pPr marL="285750" indent="-285750">
              <a:buFont typeface="Arial" panose="020B0604020202020204" pitchFamily="34" charset="0"/>
              <a:buChar char="•"/>
            </a:pPr>
            <a:r>
              <a:rPr lang="es-ES" kern="0">
                <a:solidFill>
                  <a:srgbClr val="1F3864"/>
                </a:solidFill>
                <a:latin typeface="Rubik"/>
              </a:rPr>
              <a:t>Fortalecimiento tecnológico</a:t>
            </a:r>
            <a:endParaRPr lang="es-CL" kern="0">
              <a:solidFill>
                <a:srgbClr val="1F3864"/>
              </a:solidFill>
              <a:latin typeface="Rubik"/>
            </a:endParaRPr>
          </a:p>
        </p:txBody>
      </p:sp>
      <p:graphicFrame>
        <p:nvGraphicFramePr>
          <p:cNvPr id="7" name="Tabla 6">
            <a:extLst>
              <a:ext uri="{FF2B5EF4-FFF2-40B4-BE49-F238E27FC236}">
                <a16:creationId xmlns:a16="http://schemas.microsoft.com/office/drawing/2014/main" id="{038CC6B7-D0F4-D467-1EA6-805C3CD55F70}"/>
              </a:ext>
            </a:extLst>
          </p:cNvPr>
          <p:cNvGraphicFramePr>
            <a:graphicFrameLocks noGrp="1"/>
          </p:cNvGraphicFramePr>
          <p:nvPr>
            <p:extLst>
              <p:ext uri="{D42A27DB-BD31-4B8C-83A1-F6EECF244321}">
                <p14:modId xmlns:p14="http://schemas.microsoft.com/office/powerpoint/2010/main" val="882448130"/>
              </p:ext>
            </p:extLst>
          </p:nvPr>
        </p:nvGraphicFramePr>
        <p:xfrm>
          <a:off x="729992" y="3752850"/>
          <a:ext cx="7356741" cy="1941824"/>
        </p:xfrm>
        <a:graphic>
          <a:graphicData uri="http://schemas.openxmlformats.org/drawingml/2006/table">
            <a:tbl>
              <a:tblPr firstRow="1" firstCol="1" bandRow="1"/>
              <a:tblGrid>
                <a:gridCol w="3493158">
                  <a:extLst>
                    <a:ext uri="{9D8B030D-6E8A-4147-A177-3AD203B41FA5}">
                      <a16:colId xmlns:a16="http://schemas.microsoft.com/office/drawing/2014/main" val="3344226868"/>
                    </a:ext>
                  </a:extLst>
                </a:gridCol>
                <a:gridCol w="790950">
                  <a:extLst>
                    <a:ext uri="{9D8B030D-6E8A-4147-A177-3AD203B41FA5}">
                      <a16:colId xmlns:a16="http://schemas.microsoft.com/office/drawing/2014/main" val="1906241982"/>
                    </a:ext>
                  </a:extLst>
                </a:gridCol>
                <a:gridCol w="1024211">
                  <a:extLst>
                    <a:ext uri="{9D8B030D-6E8A-4147-A177-3AD203B41FA5}">
                      <a16:colId xmlns:a16="http://schemas.microsoft.com/office/drawing/2014/main" val="2942209828"/>
                    </a:ext>
                  </a:extLst>
                </a:gridCol>
                <a:gridCol w="1024211">
                  <a:extLst>
                    <a:ext uri="{9D8B030D-6E8A-4147-A177-3AD203B41FA5}">
                      <a16:colId xmlns:a16="http://schemas.microsoft.com/office/drawing/2014/main" val="3732703493"/>
                    </a:ext>
                  </a:extLst>
                </a:gridCol>
                <a:gridCol w="1024211">
                  <a:extLst>
                    <a:ext uri="{9D8B030D-6E8A-4147-A177-3AD203B41FA5}">
                      <a16:colId xmlns:a16="http://schemas.microsoft.com/office/drawing/2014/main" val="3052990677"/>
                    </a:ext>
                  </a:extLst>
                </a:gridCol>
              </a:tblGrid>
              <a:tr h="242728">
                <a:tc>
                  <a:txBody>
                    <a:bodyPr/>
                    <a:lstStyle/>
                    <a:p>
                      <a:pPr algn="l">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Iniciativa</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2024</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2025</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2026</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600"/>
                        </a:spcAft>
                      </a:pPr>
                      <a:r>
                        <a:rPr lang="es-CL" sz="1200" b="1">
                          <a:solidFill>
                            <a:schemeClr val="bg1"/>
                          </a:solidFill>
                          <a:effectLst/>
                          <a:latin typeface="Verdana" panose="020B0604030504040204" pitchFamily="34" charset="0"/>
                          <a:ea typeface="Times New Roman" panose="02020603050405020304" pitchFamily="18" charset="0"/>
                          <a:cs typeface="Calibri" panose="020F0502020204030204" pitchFamily="34" charset="0"/>
                        </a:rPr>
                        <a:t>Régimen</a:t>
                      </a:r>
                      <a:endParaRPr lang="es-CL" sz="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96828305"/>
                  </a:ext>
                </a:extLst>
              </a:tr>
              <a:tr h="242728">
                <a:tc>
                  <a:txBody>
                    <a:bodyPr/>
                    <a:lstStyle/>
                    <a:p>
                      <a:pPr algn="l">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Aumento de dotación</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530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1.270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1.445</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1.353</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47831871"/>
                  </a:ext>
                </a:extLst>
              </a:tr>
              <a:tr h="242728">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Remuneraciones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318</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1.060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1.272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1.272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619146488"/>
                  </a:ext>
                </a:extLst>
              </a:tr>
              <a:tr h="242728">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Bienes y servicios de consumo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67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80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80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3767856890"/>
                  </a:ext>
                </a:extLst>
              </a:tr>
              <a:tr h="242728">
                <a:tc>
                  <a:txBody>
                    <a:bodyPr/>
                    <a:lstStyle/>
                    <a:p>
                      <a:pPr algn="r">
                        <a:lnSpc>
                          <a:spcPct val="115000"/>
                        </a:lnSpc>
                        <a:spcAft>
                          <a:spcPts val="600"/>
                        </a:spcAft>
                      </a:pPr>
                      <a:r>
                        <a:rPr lang="es-CL" sz="1200" i="1">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Adquisición de activos no financieros</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24</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37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1670989832"/>
                  </a:ext>
                </a:extLst>
              </a:tr>
              <a:tr h="242728">
                <a:tc>
                  <a:txBody>
                    <a:bodyPr/>
                    <a:lstStyle/>
                    <a:p>
                      <a:pPr algn="r">
                        <a:lnSpc>
                          <a:spcPct val="115000"/>
                        </a:lnSpc>
                        <a:spcAft>
                          <a:spcPts val="600"/>
                        </a:spcAft>
                      </a:pPr>
                      <a:r>
                        <a:rPr lang="en-US" sz="1200" i="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Iniciativas de Inversión</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167</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112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56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tc>
                  <a:txBody>
                    <a:bodyPr/>
                    <a:lstStyle/>
                    <a:p>
                      <a:pPr algn="r">
                        <a:lnSpc>
                          <a:spcPct val="115000"/>
                        </a:lnSpc>
                        <a:spcAft>
                          <a:spcPts val="600"/>
                        </a:spcAft>
                      </a:pPr>
                      <a:r>
                        <a:rPr lang="en-US" sz="1200">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0</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noFill/>
                  </a:tcPr>
                </a:tc>
                <a:extLst>
                  <a:ext uri="{0D108BD9-81ED-4DB2-BD59-A6C34878D82A}">
                    <a16:rowId xmlns:a16="http://schemas.microsoft.com/office/drawing/2014/main" val="2302273076"/>
                  </a:ext>
                </a:extLst>
              </a:tr>
              <a:tr h="242728">
                <a:tc>
                  <a:txBody>
                    <a:bodyPr/>
                    <a:lstStyle/>
                    <a:p>
                      <a:pPr algn="l">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Fortalecimiento tecnológico</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221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106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770152"/>
                  </a:ext>
                </a:extLst>
              </a:tr>
              <a:tr h="242728">
                <a:tc>
                  <a:txBody>
                    <a:bodyPr/>
                    <a:lstStyle/>
                    <a:p>
                      <a:pPr algn="l">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Total</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751</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1.376</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1.552</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600"/>
                        </a:spcAft>
                      </a:pPr>
                      <a:r>
                        <a:rPr lang="en-US" sz="1200" b="1">
                          <a:solidFill>
                            <a:schemeClr val="accent5">
                              <a:lumMod val="50000"/>
                            </a:schemeClr>
                          </a:solidFill>
                          <a:effectLst/>
                          <a:latin typeface="Verdana" panose="020B0604030504040204" pitchFamily="34" charset="0"/>
                          <a:ea typeface="Times New Roman" panose="02020603050405020304" pitchFamily="18" charset="0"/>
                          <a:cs typeface="Calibri" panose="020F0502020204030204" pitchFamily="34" charset="0"/>
                        </a:rPr>
                        <a:t>1.459</a:t>
                      </a:r>
                      <a:endParaRPr lang="es-CL" sz="120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2427410"/>
                  </a:ext>
                </a:extLst>
              </a:tr>
            </a:tbl>
          </a:graphicData>
        </a:graphic>
      </p:graphicFrame>
      <p:sp>
        <p:nvSpPr>
          <p:cNvPr id="9" name="CuadroTexto 8">
            <a:extLst>
              <a:ext uri="{FF2B5EF4-FFF2-40B4-BE49-F238E27FC236}">
                <a16:creationId xmlns:a16="http://schemas.microsoft.com/office/drawing/2014/main" id="{D8F41DA3-EA03-F85C-4FD6-40C9DA301318}"/>
              </a:ext>
            </a:extLst>
          </p:cNvPr>
          <p:cNvSpPr txBox="1"/>
          <p:nvPr/>
        </p:nvSpPr>
        <p:spPr>
          <a:xfrm>
            <a:off x="1395862" y="3026402"/>
            <a:ext cx="6096000" cy="572849"/>
          </a:xfrm>
          <a:prstGeom prst="rect">
            <a:avLst/>
          </a:prstGeom>
          <a:noFill/>
        </p:spPr>
        <p:txBody>
          <a:bodyPr wrap="square">
            <a:spAutoFit/>
          </a:bodyPr>
          <a:lstStyle/>
          <a:p>
            <a:pPr algn="ctr">
              <a:lnSpc>
                <a:spcPct val="115000"/>
              </a:lnSpc>
              <a:spcAft>
                <a:spcPts val="600"/>
              </a:spcAft>
            </a:pPr>
            <a:r>
              <a:rPr lang="es-ES" sz="1200" b="1" dirty="0">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Mayor gasto fiscal DEDECON</a:t>
            </a:r>
            <a:endParaRPr lang="es-CL" sz="1200" dirty="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600"/>
              </a:spcAft>
            </a:pPr>
            <a:r>
              <a:rPr lang="es-ES" sz="1200" dirty="0">
                <a:solidFill>
                  <a:schemeClr val="accent5">
                    <a:lumMod val="50000"/>
                  </a:schemeClr>
                </a:solidFill>
                <a:effectLst/>
                <a:latin typeface="Verdana" panose="020B0604030504040204" pitchFamily="34" charset="0"/>
                <a:ea typeface="Times New Roman" panose="02020603050405020304" pitchFamily="18" charset="0"/>
                <a:cs typeface="Arial" panose="020B0604020202020204" pitchFamily="34" charset="0"/>
              </a:rPr>
              <a:t>(millones de $ de 2024)</a:t>
            </a:r>
            <a:endParaRPr lang="es-CL" sz="1200" dirty="0">
              <a:solidFill>
                <a:schemeClr val="accent5">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640600"/>
      </p:ext>
    </p:extLst>
  </p:cSld>
  <p:clrMapOvr>
    <a:overrideClrMapping bg1="lt1" tx1="dk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2">
          <a:extLst>
            <a:ext uri="{FF2B5EF4-FFF2-40B4-BE49-F238E27FC236}">
              <a16:creationId xmlns:a16="http://schemas.microsoft.com/office/drawing/2014/main" id="{8FD1AF78-C0EC-3193-DF76-CE521DC95A1E}"/>
            </a:ext>
          </a:extLst>
        </p:cNvPr>
        <p:cNvGrpSpPr/>
        <p:nvPr/>
      </p:nvGrpSpPr>
      <p:grpSpPr>
        <a:xfrm>
          <a:off x="0" y="0"/>
          <a:ext cx="0" cy="0"/>
          <a:chOff x="0" y="0"/>
          <a:chExt cx="0" cy="0"/>
        </a:xfrm>
      </p:grpSpPr>
      <p:cxnSp>
        <p:nvCxnSpPr>
          <p:cNvPr id="276" name="Google Shape;276;p42">
            <a:extLst>
              <a:ext uri="{FF2B5EF4-FFF2-40B4-BE49-F238E27FC236}">
                <a16:creationId xmlns:a16="http://schemas.microsoft.com/office/drawing/2014/main" id="{B6B2709A-8773-C9F0-8E48-BB4C32306010}"/>
              </a:ext>
            </a:extLst>
          </p:cNvPr>
          <p:cNvCxnSpPr/>
          <p:nvPr/>
        </p:nvCxnSpPr>
        <p:spPr>
          <a:xfrm>
            <a:off x="10466433" y="1907200"/>
            <a:ext cx="20000" cy="26800"/>
          </a:xfrm>
          <a:prstGeom prst="straightConnector1">
            <a:avLst/>
          </a:prstGeom>
          <a:noFill/>
          <a:ln w="9525" cap="flat" cmpd="sng">
            <a:solidFill>
              <a:schemeClr val="dk2"/>
            </a:solidFill>
            <a:prstDash val="solid"/>
            <a:round/>
            <a:headEnd type="none" w="med" len="med"/>
            <a:tailEnd type="none" w="med" len="med"/>
          </a:ln>
        </p:spPr>
      </p:cxnSp>
      <p:sp>
        <p:nvSpPr>
          <p:cNvPr id="2" name="Google Shape;345;p46">
            <a:extLst>
              <a:ext uri="{FF2B5EF4-FFF2-40B4-BE49-F238E27FC236}">
                <a16:creationId xmlns:a16="http://schemas.microsoft.com/office/drawing/2014/main" id="{85916A64-6BF1-01AA-E37B-1A4E7BC986E5}"/>
              </a:ext>
            </a:extLst>
          </p:cNvPr>
          <p:cNvSpPr/>
          <p:nvPr/>
        </p:nvSpPr>
        <p:spPr>
          <a:xfrm>
            <a:off x="698205" y="459495"/>
            <a:ext cx="7459528" cy="920244"/>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3" name="Google Shape;346;p46">
            <a:extLst>
              <a:ext uri="{FF2B5EF4-FFF2-40B4-BE49-F238E27FC236}">
                <a16:creationId xmlns:a16="http://schemas.microsoft.com/office/drawing/2014/main" id="{8E56D7F1-7DFD-4D46-6DEF-6FA282B60670}"/>
              </a:ext>
            </a:extLst>
          </p:cNvPr>
          <p:cNvSpPr txBox="1"/>
          <p:nvPr/>
        </p:nvSpPr>
        <p:spPr>
          <a:xfrm>
            <a:off x="769205" y="511849"/>
            <a:ext cx="7317528" cy="867890"/>
          </a:xfrm>
          <a:prstGeom prst="rect">
            <a:avLst/>
          </a:prstGeom>
          <a:noFill/>
          <a:ln>
            <a:noFill/>
          </a:ln>
        </p:spPr>
        <p:txBody>
          <a:bodyPr spcFirstLastPara="1" wrap="square" lIns="91433" tIns="45700" rIns="91433" bIns="45700" anchor="t" anchorCtr="0">
            <a:spAutoFit/>
          </a:bodyPr>
          <a:lstStyle/>
          <a:p>
            <a:pPr defTabSz="1219170">
              <a:lnSpc>
                <a:spcPct val="90000"/>
              </a:lnSpc>
              <a:buClr>
                <a:srgbClr val="000000"/>
              </a:buClr>
              <a:buSzPts val="4500"/>
            </a:pPr>
            <a:r>
              <a:rPr lang="es-419" sz="2800" b="1" kern="0">
                <a:solidFill>
                  <a:srgbClr val="002060"/>
                </a:solidFill>
                <a:latin typeface="Rubik"/>
                <a:ea typeface="Rubik"/>
                <a:cs typeface="Rubik"/>
                <a:sym typeface="Rubik"/>
              </a:rPr>
              <a:t>Mayor recaudación asociada al Cumplimiento tributario</a:t>
            </a:r>
            <a:endParaRPr sz="2800" b="1" kern="0">
              <a:solidFill>
                <a:srgbClr val="002060"/>
              </a:solidFill>
              <a:latin typeface="Rubik"/>
              <a:ea typeface="Rubik"/>
              <a:cs typeface="Rubik"/>
              <a:sym typeface="Rubik"/>
            </a:endParaRPr>
          </a:p>
        </p:txBody>
      </p:sp>
      <p:pic>
        <p:nvPicPr>
          <p:cNvPr id="6" name="Google Shape;305;p43">
            <a:extLst>
              <a:ext uri="{FF2B5EF4-FFF2-40B4-BE49-F238E27FC236}">
                <a16:creationId xmlns:a16="http://schemas.microsoft.com/office/drawing/2014/main" id="{A3902F8D-3B74-34F8-A2CD-ED022B2B512D}"/>
              </a:ext>
            </a:extLst>
          </p:cNvPr>
          <p:cNvPicPr preferRelativeResize="0"/>
          <p:nvPr/>
        </p:nvPicPr>
        <p:blipFill rotWithShape="1">
          <a:blip r:embed="rId5">
            <a:alphaModFix/>
          </a:blip>
          <a:srcRect l="42380" r="27772"/>
          <a:stretch/>
        </p:blipFill>
        <p:spPr>
          <a:xfrm>
            <a:off x="8571633" y="189866"/>
            <a:ext cx="3437500" cy="6478267"/>
          </a:xfrm>
          <a:prstGeom prst="rect">
            <a:avLst/>
          </a:prstGeom>
          <a:noFill/>
          <a:ln>
            <a:noFill/>
          </a:ln>
        </p:spPr>
      </p:pic>
      <p:sp>
        <p:nvSpPr>
          <p:cNvPr id="10" name="CuadroTexto 9">
            <a:extLst>
              <a:ext uri="{FF2B5EF4-FFF2-40B4-BE49-F238E27FC236}">
                <a16:creationId xmlns:a16="http://schemas.microsoft.com/office/drawing/2014/main" id="{93323D48-DC0A-C058-CF67-E19CF6E0F1AF}"/>
              </a:ext>
            </a:extLst>
          </p:cNvPr>
          <p:cNvSpPr txBox="1"/>
          <p:nvPr/>
        </p:nvSpPr>
        <p:spPr>
          <a:xfrm>
            <a:off x="769205" y="1769222"/>
            <a:ext cx="7107970" cy="923330"/>
          </a:xfrm>
          <a:prstGeom prst="rect">
            <a:avLst/>
          </a:prstGeom>
          <a:noFill/>
        </p:spPr>
        <p:txBody>
          <a:bodyPr wrap="square" lIns="91440" tIns="45720" rIns="91440" bIns="45720" anchor="t">
            <a:spAutoFit/>
          </a:bodyPr>
          <a:lstStyle/>
          <a:p>
            <a:r>
              <a:rPr lang="es-ES" kern="0">
                <a:solidFill>
                  <a:srgbClr val="1F3864"/>
                </a:solidFill>
                <a:latin typeface="Rubik"/>
              </a:rPr>
              <a:t>El informe financiero agrupa las medidas según el sector o grupo de contribuyentes asociados al cumplimiento tributario más el efecto de las medidas transitorias. </a:t>
            </a:r>
            <a:endParaRPr lang="es-CL" kern="0">
              <a:solidFill>
                <a:srgbClr val="1F3864"/>
              </a:solidFill>
              <a:latin typeface="Rubik"/>
            </a:endParaRPr>
          </a:p>
        </p:txBody>
      </p:sp>
      <p:graphicFrame>
        <p:nvGraphicFramePr>
          <p:cNvPr id="4" name="Tabla 3">
            <a:extLst>
              <a:ext uri="{FF2B5EF4-FFF2-40B4-BE49-F238E27FC236}">
                <a16:creationId xmlns:a16="http://schemas.microsoft.com/office/drawing/2014/main" id="{1FF749DB-52B5-0E82-6B70-3D9D9D8483D8}"/>
              </a:ext>
            </a:extLst>
          </p:cNvPr>
          <p:cNvGraphicFramePr>
            <a:graphicFrameLocks noGrp="1"/>
          </p:cNvGraphicFramePr>
          <p:nvPr>
            <p:extLst>
              <p:ext uri="{D42A27DB-BD31-4B8C-83A1-F6EECF244321}">
                <p14:modId xmlns:p14="http://schemas.microsoft.com/office/powerpoint/2010/main" val="2051884643"/>
              </p:ext>
            </p:extLst>
          </p:nvPr>
        </p:nvGraphicFramePr>
        <p:xfrm>
          <a:off x="383019" y="3006884"/>
          <a:ext cx="8089900" cy="2735549"/>
        </p:xfrm>
        <a:graphic>
          <a:graphicData uri="http://schemas.openxmlformats.org/drawingml/2006/table">
            <a:tbl>
              <a:tblPr firstRow="1" firstCol="1" bandRow="1"/>
              <a:tblGrid>
                <a:gridCol w="1993900">
                  <a:extLst>
                    <a:ext uri="{9D8B030D-6E8A-4147-A177-3AD203B41FA5}">
                      <a16:colId xmlns:a16="http://schemas.microsoft.com/office/drawing/2014/main" val="3454598645"/>
                    </a:ext>
                  </a:extLst>
                </a:gridCol>
                <a:gridCol w="762000">
                  <a:extLst>
                    <a:ext uri="{9D8B030D-6E8A-4147-A177-3AD203B41FA5}">
                      <a16:colId xmlns:a16="http://schemas.microsoft.com/office/drawing/2014/main" val="3669369505"/>
                    </a:ext>
                  </a:extLst>
                </a:gridCol>
                <a:gridCol w="762000">
                  <a:extLst>
                    <a:ext uri="{9D8B030D-6E8A-4147-A177-3AD203B41FA5}">
                      <a16:colId xmlns:a16="http://schemas.microsoft.com/office/drawing/2014/main" val="456463972"/>
                    </a:ext>
                  </a:extLst>
                </a:gridCol>
                <a:gridCol w="762000">
                  <a:extLst>
                    <a:ext uri="{9D8B030D-6E8A-4147-A177-3AD203B41FA5}">
                      <a16:colId xmlns:a16="http://schemas.microsoft.com/office/drawing/2014/main" val="1910770836"/>
                    </a:ext>
                  </a:extLst>
                </a:gridCol>
                <a:gridCol w="762000">
                  <a:extLst>
                    <a:ext uri="{9D8B030D-6E8A-4147-A177-3AD203B41FA5}">
                      <a16:colId xmlns:a16="http://schemas.microsoft.com/office/drawing/2014/main" val="1340671540"/>
                    </a:ext>
                  </a:extLst>
                </a:gridCol>
                <a:gridCol w="762000">
                  <a:extLst>
                    <a:ext uri="{9D8B030D-6E8A-4147-A177-3AD203B41FA5}">
                      <a16:colId xmlns:a16="http://schemas.microsoft.com/office/drawing/2014/main" val="2434435332"/>
                    </a:ext>
                  </a:extLst>
                </a:gridCol>
                <a:gridCol w="762000">
                  <a:extLst>
                    <a:ext uri="{9D8B030D-6E8A-4147-A177-3AD203B41FA5}">
                      <a16:colId xmlns:a16="http://schemas.microsoft.com/office/drawing/2014/main" val="1088324997"/>
                    </a:ext>
                  </a:extLst>
                </a:gridCol>
                <a:gridCol w="762000">
                  <a:extLst>
                    <a:ext uri="{9D8B030D-6E8A-4147-A177-3AD203B41FA5}">
                      <a16:colId xmlns:a16="http://schemas.microsoft.com/office/drawing/2014/main" val="2358334934"/>
                    </a:ext>
                  </a:extLst>
                </a:gridCol>
                <a:gridCol w="762000">
                  <a:extLst>
                    <a:ext uri="{9D8B030D-6E8A-4147-A177-3AD203B41FA5}">
                      <a16:colId xmlns:a16="http://schemas.microsoft.com/office/drawing/2014/main" val="11504298"/>
                    </a:ext>
                  </a:extLst>
                </a:gridCol>
              </a:tblGrid>
              <a:tr h="274729">
                <a:tc>
                  <a:txBody>
                    <a:bodyPr/>
                    <a:lstStyle/>
                    <a:p>
                      <a:pPr algn="l" fontAlgn="b"/>
                      <a:r>
                        <a:rPr lang="es-CL" sz="1400" b="1" i="0" u="none" strike="noStrike">
                          <a:solidFill>
                            <a:srgbClr val="FFFFFF"/>
                          </a:solidFill>
                          <a:effectLst/>
                          <a:highlight>
                            <a:srgbClr val="002060"/>
                          </a:highlight>
                          <a:latin typeface="Rubik"/>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gridSpan="2">
                  <a:txBody>
                    <a:bodyPr/>
                    <a:lstStyle/>
                    <a:p>
                      <a:pPr algn="ctr" fontAlgn="b"/>
                      <a:r>
                        <a:rPr lang="es-CL" sz="1400" b="1" i="0" u="none" strike="noStrike">
                          <a:solidFill>
                            <a:srgbClr val="FFFFFF"/>
                          </a:solidFill>
                          <a:effectLst/>
                          <a:highlight>
                            <a:srgbClr val="002060"/>
                          </a:highlight>
                          <a:latin typeface="Rubik"/>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L"/>
                    </a:p>
                  </a:txBody>
                  <a:tcPr/>
                </a:tc>
                <a:tc gridSpan="2">
                  <a:txBody>
                    <a:bodyPr/>
                    <a:lstStyle/>
                    <a:p>
                      <a:pPr algn="ctr" fontAlgn="b"/>
                      <a:r>
                        <a:rPr lang="es-CL" sz="1400" b="1" i="0" u="none" strike="noStrike">
                          <a:solidFill>
                            <a:srgbClr val="FFFFFF"/>
                          </a:solidFill>
                          <a:effectLst/>
                          <a:highlight>
                            <a:srgbClr val="002060"/>
                          </a:highlight>
                          <a:latin typeface="Rubik"/>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L"/>
                    </a:p>
                  </a:txBody>
                  <a:tcPr/>
                </a:tc>
                <a:tc gridSpan="2">
                  <a:txBody>
                    <a:bodyPr/>
                    <a:lstStyle/>
                    <a:p>
                      <a:pPr algn="ctr" fontAlgn="b"/>
                      <a:r>
                        <a:rPr lang="es-CL" sz="1400" b="1" i="0" u="none" strike="noStrike">
                          <a:solidFill>
                            <a:srgbClr val="FFFFFF"/>
                          </a:solidFill>
                          <a:effectLst/>
                          <a:highlight>
                            <a:srgbClr val="002060"/>
                          </a:highlight>
                          <a:latin typeface="Rubik"/>
                        </a:rPr>
                        <a:t>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L"/>
                    </a:p>
                  </a:txBody>
                  <a:tcPr/>
                </a:tc>
                <a:tc gridSpan="2">
                  <a:txBody>
                    <a:bodyPr/>
                    <a:lstStyle/>
                    <a:p>
                      <a:pPr algn="ctr" fontAlgn="b"/>
                      <a:r>
                        <a:rPr lang="es-CL" sz="1400" b="1" i="0" u="none" strike="noStrike">
                          <a:solidFill>
                            <a:srgbClr val="FFFFFF"/>
                          </a:solidFill>
                          <a:effectLst/>
                          <a:highlight>
                            <a:srgbClr val="002060"/>
                          </a:highlight>
                          <a:latin typeface="Rubik"/>
                        </a:rPr>
                        <a:t>Régimen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L"/>
                    </a:p>
                  </a:txBody>
                  <a:tcPr/>
                </a:tc>
                <a:extLst>
                  <a:ext uri="{0D108BD9-81ED-4DB2-BD59-A6C34878D82A}">
                    <a16:rowId xmlns:a16="http://schemas.microsoft.com/office/drawing/2014/main" val="1903245539"/>
                  </a:ext>
                </a:extLst>
              </a:tr>
              <a:tr h="274729">
                <a:tc>
                  <a:txBody>
                    <a:bodyPr/>
                    <a:lstStyle/>
                    <a:p>
                      <a:pPr algn="l" fontAlgn="b"/>
                      <a:r>
                        <a:rPr lang="es-CL" sz="1400" b="1" i="0" u="none" strike="noStrike">
                          <a:solidFill>
                            <a:srgbClr val="FFFFFF"/>
                          </a:solidFill>
                          <a:effectLst/>
                          <a:highlight>
                            <a:srgbClr val="002060"/>
                          </a:highlight>
                          <a:latin typeface="Rubik"/>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 del PIB</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MM US$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 del PIB</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MM US$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 del PIB</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MM US$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 del PIB</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L" sz="1400" b="1" i="0" u="none" strike="noStrike">
                          <a:solidFill>
                            <a:srgbClr val="FFFFFF"/>
                          </a:solidFill>
                          <a:effectLst/>
                          <a:highlight>
                            <a:srgbClr val="002060"/>
                          </a:highlight>
                          <a:latin typeface="Rubik"/>
                        </a:rPr>
                        <a:t>MM US$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27350755"/>
                  </a:ext>
                </a:extLst>
              </a:tr>
              <a:tr h="274729">
                <a:tc>
                  <a:txBody>
                    <a:bodyPr/>
                    <a:lstStyle/>
                    <a:p>
                      <a:pPr algn="l" fontAlgn="b"/>
                      <a:r>
                        <a:rPr lang="es-CL" sz="1400" b="0" i="0" u="none" strike="noStrike">
                          <a:solidFill>
                            <a:schemeClr val="accent5">
                              <a:lumMod val="50000"/>
                            </a:schemeClr>
                          </a:solidFill>
                          <a:effectLst/>
                          <a:latin typeface="Rubik"/>
                        </a:rPr>
                        <a:t>Grupos empresariales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0,18%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540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0,36%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1.080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0,53%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1.590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0,71%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s-CL" sz="1400" b="0" i="0" u="none" strike="noStrike">
                          <a:solidFill>
                            <a:schemeClr val="accent5">
                              <a:lumMod val="50000"/>
                            </a:schemeClr>
                          </a:solidFill>
                          <a:effectLst/>
                          <a:latin typeface="Rubik"/>
                        </a:rPr>
                        <a:t>2.130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82540811"/>
                  </a:ext>
                </a:extLst>
              </a:tr>
              <a:tr h="537717">
                <a:tc>
                  <a:txBody>
                    <a:bodyPr/>
                    <a:lstStyle/>
                    <a:p>
                      <a:pPr algn="l" fontAlgn="b"/>
                      <a:r>
                        <a:rPr lang="es-ES" sz="1400" b="0" i="0" u="none" strike="noStrike">
                          <a:solidFill>
                            <a:schemeClr val="accent5">
                              <a:lumMod val="50000"/>
                            </a:schemeClr>
                          </a:solidFill>
                          <a:effectLst/>
                          <a:latin typeface="Rubik"/>
                        </a:rPr>
                        <a:t>Brechas IVA y comercio informal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210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0,14%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420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0,21%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630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0,28%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840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1654389"/>
                  </a:ext>
                </a:extLst>
              </a:tr>
              <a:tr h="274729">
                <a:tc>
                  <a:txBody>
                    <a:bodyPr/>
                    <a:lstStyle/>
                    <a:p>
                      <a:pPr algn="l" fontAlgn="b"/>
                      <a:r>
                        <a:rPr lang="es-CL" sz="1400" b="0" i="0" u="none" strike="noStrike">
                          <a:solidFill>
                            <a:schemeClr val="accent5">
                              <a:lumMod val="50000"/>
                            </a:schemeClr>
                          </a:solidFill>
                          <a:effectLst/>
                          <a:latin typeface="Rubik"/>
                        </a:rPr>
                        <a:t>Altos patrimonios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270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0,18%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540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0,27%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810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0,37%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1.110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62411335"/>
                  </a:ext>
                </a:extLst>
              </a:tr>
              <a:tr h="274729">
                <a:tc>
                  <a:txBody>
                    <a:bodyPr/>
                    <a:lstStyle/>
                    <a:p>
                      <a:pPr algn="l" fontAlgn="b"/>
                      <a:r>
                        <a:rPr lang="es-CL" sz="1400" b="0" i="0" u="none" strike="noStrike">
                          <a:solidFill>
                            <a:schemeClr val="accent5">
                              <a:lumMod val="50000"/>
                            </a:schemeClr>
                          </a:solidFill>
                          <a:effectLst/>
                          <a:latin typeface="Rubik"/>
                        </a:rPr>
                        <a:t>Tributación internacional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30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60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120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150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34716934"/>
                  </a:ext>
                </a:extLst>
              </a:tr>
              <a:tr h="274729">
                <a:tc>
                  <a:txBody>
                    <a:bodyPr/>
                    <a:lstStyle/>
                    <a:p>
                      <a:pPr algn="l" fontAlgn="b"/>
                      <a:r>
                        <a:rPr lang="es-CL" sz="1400" b="0" i="0" u="none" strike="noStrike">
                          <a:solidFill>
                            <a:schemeClr val="accent5">
                              <a:lumMod val="50000"/>
                            </a:schemeClr>
                          </a:solidFill>
                          <a:effectLst/>
                          <a:latin typeface="Rubik"/>
                        </a:rPr>
                        <a:t>Multijurisdicción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60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90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150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L" sz="1400" b="0" i="0" u="none" strike="noStrike">
                          <a:solidFill>
                            <a:schemeClr val="accent5">
                              <a:lumMod val="50000"/>
                            </a:schemeClr>
                          </a:solidFill>
                          <a:effectLst/>
                          <a:latin typeface="Rubik"/>
                        </a:rPr>
                        <a:t>0,06%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CL" sz="1400" b="0" i="0" u="none" strike="noStrike">
                          <a:solidFill>
                            <a:schemeClr val="accent5">
                              <a:lumMod val="50000"/>
                            </a:schemeClr>
                          </a:solidFill>
                          <a:effectLst/>
                          <a:latin typeface="Rubik"/>
                        </a:rPr>
                        <a:t>180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30210946"/>
                  </a:ext>
                </a:extLst>
              </a:tr>
              <a:tr h="274729">
                <a:tc>
                  <a:txBody>
                    <a:bodyPr/>
                    <a:lstStyle/>
                    <a:p>
                      <a:pPr algn="l" fontAlgn="b"/>
                      <a:r>
                        <a:rPr lang="es-CL" sz="1400" b="0" i="0" u="none" strike="noStrike">
                          <a:solidFill>
                            <a:schemeClr val="accent5">
                              <a:lumMod val="50000"/>
                            </a:schemeClr>
                          </a:solidFill>
                          <a:effectLst/>
                          <a:latin typeface="Rubik"/>
                        </a:rPr>
                        <a:t>Medidas transitorias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0,22%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660</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chemeClr val="accent5">
                              <a:lumMod val="50000"/>
                            </a:schemeClr>
                          </a:solidFill>
                          <a:effectLst/>
                          <a:latin typeface="Rubik"/>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3251999"/>
                  </a:ext>
                </a:extLst>
              </a:tr>
              <a:tr h="274729">
                <a:tc>
                  <a:txBody>
                    <a:bodyPr/>
                    <a:lstStyle/>
                    <a:p>
                      <a:pPr algn="l" fontAlgn="b"/>
                      <a:r>
                        <a:rPr lang="es-CL" sz="1400" b="1" i="0" u="none" strike="noStrike">
                          <a:solidFill>
                            <a:schemeClr val="accent5">
                              <a:lumMod val="50000"/>
                            </a:schemeClr>
                          </a:solidFill>
                          <a:effectLst/>
                          <a:latin typeface="Rubik"/>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0,59%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1.770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0,73%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2.190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1,10%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3.300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1,47%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chemeClr val="accent5">
                              <a:lumMod val="50000"/>
                            </a:schemeClr>
                          </a:solidFill>
                          <a:effectLst/>
                          <a:latin typeface="Rubik"/>
                        </a:rPr>
                        <a:t>4.410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9371461"/>
                  </a:ext>
                </a:extLst>
              </a:tr>
            </a:tbl>
          </a:graphicData>
        </a:graphic>
      </p:graphicFrame>
    </p:spTree>
    <p:extLst>
      <p:ext uri="{BB962C8B-B14F-4D97-AF65-F5344CB8AC3E}">
        <p14:creationId xmlns:p14="http://schemas.microsoft.com/office/powerpoint/2010/main" val="2095751433"/>
      </p:ext>
    </p:extLst>
  </p:cSld>
  <p:clrMapOvr>
    <a:overrideClrMapping bg1="lt1" tx1="dk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2">
          <a:extLst>
            <a:ext uri="{FF2B5EF4-FFF2-40B4-BE49-F238E27FC236}">
              <a16:creationId xmlns:a16="http://schemas.microsoft.com/office/drawing/2014/main" id="{701CB0EE-B32C-3A4D-4825-8D4D2CEB68B2}"/>
            </a:ext>
          </a:extLst>
        </p:cNvPr>
        <p:cNvGrpSpPr/>
        <p:nvPr/>
      </p:nvGrpSpPr>
      <p:grpSpPr>
        <a:xfrm>
          <a:off x="0" y="0"/>
          <a:ext cx="0" cy="0"/>
          <a:chOff x="0" y="0"/>
          <a:chExt cx="0" cy="0"/>
        </a:xfrm>
      </p:grpSpPr>
      <p:cxnSp>
        <p:nvCxnSpPr>
          <p:cNvPr id="203" name="Google Shape;203;p36">
            <a:extLst>
              <a:ext uri="{FF2B5EF4-FFF2-40B4-BE49-F238E27FC236}">
                <a16:creationId xmlns:a16="http://schemas.microsoft.com/office/drawing/2014/main" id="{2314883F-D460-7591-EAAE-0593706A1B42}"/>
              </a:ext>
            </a:extLst>
          </p:cNvPr>
          <p:cNvCxnSpPr/>
          <p:nvPr/>
        </p:nvCxnSpPr>
        <p:spPr>
          <a:xfrm>
            <a:off x="10614900" y="1738967"/>
            <a:ext cx="20000" cy="2680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36">
            <a:extLst>
              <a:ext uri="{FF2B5EF4-FFF2-40B4-BE49-F238E27FC236}">
                <a16:creationId xmlns:a16="http://schemas.microsoft.com/office/drawing/2014/main" id="{401366CD-B8BA-F826-7363-DAF2C871295F}"/>
              </a:ext>
            </a:extLst>
          </p:cNvPr>
          <p:cNvSpPr/>
          <p:nvPr/>
        </p:nvSpPr>
        <p:spPr>
          <a:xfrm>
            <a:off x="1137467" y="445669"/>
            <a:ext cx="9581600"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06" name="Google Shape;206;p36">
            <a:extLst>
              <a:ext uri="{FF2B5EF4-FFF2-40B4-BE49-F238E27FC236}">
                <a16:creationId xmlns:a16="http://schemas.microsoft.com/office/drawing/2014/main" id="{61870B83-5C7F-5F7B-1E4A-8C20697177C5}"/>
              </a:ext>
            </a:extLst>
          </p:cNvPr>
          <p:cNvSpPr txBox="1"/>
          <p:nvPr/>
        </p:nvSpPr>
        <p:spPr>
          <a:xfrm>
            <a:off x="1233600" y="464718"/>
            <a:ext cx="9446267" cy="553316"/>
          </a:xfrm>
          <a:prstGeom prst="rect">
            <a:avLst/>
          </a:prstGeom>
          <a:noFill/>
          <a:ln>
            <a:noFill/>
          </a:ln>
        </p:spPr>
        <p:txBody>
          <a:bodyPr spcFirstLastPara="1" wrap="square" lIns="91433" tIns="45700" rIns="91433" bIns="45700" anchor="t" anchorCtr="0">
            <a:spAutoFit/>
          </a:bodyPr>
          <a:lstStyle/>
          <a:p>
            <a:pPr algn="just" defTabSz="1219170">
              <a:lnSpc>
                <a:spcPct val="107000"/>
              </a:lnSpc>
              <a:buClr>
                <a:srgbClr val="000000"/>
              </a:buClr>
            </a:pPr>
            <a:r>
              <a:rPr lang="es-419" sz="2800" b="1" kern="0" dirty="0">
                <a:solidFill>
                  <a:srgbClr val="002060"/>
                </a:solidFill>
                <a:latin typeface="Rubik"/>
                <a:ea typeface="Rubik"/>
                <a:cs typeface="Rubik"/>
                <a:sym typeface="Rubik"/>
              </a:rPr>
              <a:t>Trabajo en Comisión de Hacienda de la Cámara </a:t>
            </a:r>
            <a:endParaRPr sz="2800" b="1" kern="0" dirty="0">
              <a:solidFill>
                <a:srgbClr val="002060"/>
              </a:solidFill>
              <a:latin typeface="Rubik"/>
              <a:ea typeface="Rubik"/>
              <a:cs typeface="Rubik"/>
              <a:sym typeface="Rubik"/>
            </a:endParaRPr>
          </a:p>
        </p:txBody>
      </p:sp>
      <p:sp>
        <p:nvSpPr>
          <p:cNvPr id="3" name="CuadroTexto 2">
            <a:extLst>
              <a:ext uri="{FF2B5EF4-FFF2-40B4-BE49-F238E27FC236}">
                <a16:creationId xmlns:a16="http://schemas.microsoft.com/office/drawing/2014/main" id="{65B965FA-D90F-9F10-51A6-E18C96AE7047}"/>
              </a:ext>
            </a:extLst>
          </p:cNvPr>
          <p:cNvSpPr txBox="1"/>
          <p:nvPr/>
        </p:nvSpPr>
        <p:spPr>
          <a:xfrm>
            <a:off x="1139188" y="1178842"/>
            <a:ext cx="9635090" cy="4939814"/>
          </a:xfrm>
          <a:prstGeom prst="rect">
            <a:avLst/>
          </a:prstGeom>
          <a:noFill/>
        </p:spPr>
        <p:txBody>
          <a:bodyPr wrap="square" lIns="91440" tIns="45720" rIns="91440" bIns="45720" anchor="t">
            <a:spAutoFit/>
          </a:bodyPr>
          <a:lstStyle/>
          <a:p>
            <a:r>
              <a:rPr lang="es-ES" kern="0" dirty="0">
                <a:solidFill>
                  <a:srgbClr val="1F3864"/>
                </a:solidFill>
                <a:latin typeface="Rubik"/>
              </a:rPr>
              <a:t>Se conformó una mesa de asesores con el objetivo de resolver las principales inquietudes de los miembros de la Comisión. Esto permitió que la mayoría de las normas del PDL fueran aprobadas con amplia mayoría, inclusive muchas de ellas de forma unánime, cuestión que se vio reflejado también en la votación en general del PDL en la sala (120 votos a favor). </a:t>
            </a:r>
          </a:p>
          <a:p>
            <a:endParaRPr lang="es-ES" kern="0" dirty="0">
              <a:solidFill>
                <a:srgbClr val="1F3864"/>
              </a:solidFill>
              <a:latin typeface="Rubik"/>
            </a:endParaRPr>
          </a:p>
          <a:p>
            <a:r>
              <a:rPr lang="es-ES" kern="0" dirty="0">
                <a:solidFill>
                  <a:srgbClr val="1F3864"/>
                </a:solidFill>
                <a:latin typeface="Rubik"/>
              </a:rPr>
              <a:t>Temas acordados en la mesa de asesores: </a:t>
            </a:r>
          </a:p>
          <a:p>
            <a:pPr marL="342900" indent="-342900">
              <a:lnSpc>
                <a:spcPct val="150000"/>
              </a:lnSpc>
              <a:buFont typeface="+mj-lt"/>
              <a:buAutoNum type="arabicPeriod"/>
            </a:pPr>
            <a:r>
              <a:rPr lang="es-ES" kern="0" dirty="0">
                <a:solidFill>
                  <a:srgbClr val="1F3864"/>
                </a:solidFill>
                <a:latin typeface="Rubik"/>
              </a:rPr>
              <a:t>Regulación de las donaciones revocables. </a:t>
            </a:r>
          </a:p>
          <a:p>
            <a:pPr marL="342900" indent="-342900">
              <a:lnSpc>
                <a:spcPct val="150000"/>
              </a:lnSpc>
              <a:buFont typeface="+mj-lt"/>
              <a:buAutoNum type="arabicPeriod"/>
            </a:pPr>
            <a:r>
              <a:rPr lang="es-ES" kern="0" dirty="0">
                <a:solidFill>
                  <a:srgbClr val="1F3864"/>
                </a:solidFill>
                <a:latin typeface="Rubik"/>
              </a:rPr>
              <a:t>Modificaciones al procedimiento de reclamo de avalúo de bienes raíces. </a:t>
            </a:r>
          </a:p>
          <a:p>
            <a:pPr marL="342900" indent="-342900">
              <a:lnSpc>
                <a:spcPct val="150000"/>
              </a:lnSpc>
              <a:buFont typeface="+mj-lt"/>
              <a:buAutoNum type="arabicPeriod"/>
            </a:pPr>
            <a:r>
              <a:rPr lang="es-CL" kern="0" dirty="0">
                <a:solidFill>
                  <a:srgbClr val="1F3864"/>
                </a:solidFill>
                <a:latin typeface="Rubik"/>
              </a:rPr>
              <a:t>Modificación a la forma de contabilizar el plazo en las devoluciones de IVA de activo fijo.</a:t>
            </a:r>
          </a:p>
          <a:p>
            <a:pPr marL="342900" indent="-342900">
              <a:lnSpc>
                <a:spcPct val="150000"/>
              </a:lnSpc>
              <a:buFont typeface="+mj-lt"/>
              <a:buAutoNum type="arabicPeriod"/>
            </a:pPr>
            <a:r>
              <a:rPr lang="es-CL" kern="0" dirty="0">
                <a:solidFill>
                  <a:srgbClr val="1F3864"/>
                </a:solidFill>
                <a:latin typeface="Rubik"/>
              </a:rPr>
              <a:t>Se establece una norma transitoria del proceso de transición para implementar la notificación por correo electrónico. </a:t>
            </a:r>
          </a:p>
          <a:p>
            <a:pPr marL="342900" indent="-342900">
              <a:lnSpc>
                <a:spcPct val="150000"/>
              </a:lnSpc>
              <a:buFont typeface="+mj-lt"/>
              <a:buAutoNum type="arabicPeriod"/>
            </a:pPr>
            <a:r>
              <a:rPr lang="es-CL" kern="0" dirty="0">
                <a:solidFill>
                  <a:srgbClr val="1F3864"/>
                </a:solidFill>
                <a:latin typeface="Rubik"/>
              </a:rPr>
              <a:t>Se incorpora en el procedimiento de término de giro para finalizar el procedimiento por falta de antecedentes. </a:t>
            </a:r>
          </a:p>
          <a:p>
            <a:pPr marL="342900" indent="-342900">
              <a:buFont typeface="+mj-lt"/>
              <a:buAutoNum type="arabicPeriod"/>
            </a:pPr>
            <a:endParaRPr lang="es-CL" kern="0" dirty="0">
              <a:solidFill>
                <a:srgbClr val="1F3864"/>
              </a:solidFill>
              <a:latin typeface="Rubik"/>
            </a:endParaRPr>
          </a:p>
        </p:txBody>
      </p:sp>
    </p:spTree>
    <p:extLst>
      <p:ext uri="{BB962C8B-B14F-4D97-AF65-F5344CB8AC3E}">
        <p14:creationId xmlns:p14="http://schemas.microsoft.com/office/powerpoint/2010/main" val="1010703391"/>
      </p:ext>
    </p:extLst>
  </p:cSld>
  <p:clrMapOvr>
    <a:overrideClrMapping bg1="lt1" tx1="dk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2">
          <a:extLst>
            <a:ext uri="{FF2B5EF4-FFF2-40B4-BE49-F238E27FC236}">
              <a16:creationId xmlns:a16="http://schemas.microsoft.com/office/drawing/2014/main" id="{701CB0EE-B32C-3A4D-4825-8D4D2CEB68B2}"/>
            </a:ext>
          </a:extLst>
        </p:cNvPr>
        <p:cNvGrpSpPr/>
        <p:nvPr/>
      </p:nvGrpSpPr>
      <p:grpSpPr>
        <a:xfrm>
          <a:off x="0" y="0"/>
          <a:ext cx="0" cy="0"/>
          <a:chOff x="0" y="0"/>
          <a:chExt cx="0" cy="0"/>
        </a:xfrm>
      </p:grpSpPr>
      <p:cxnSp>
        <p:nvCxnSpPr>
          <p:cNvPr id="203" name="Google Shape;203;p36">
            <a:extLst>
              <a:ext uri="{FF2B5EF4-FFF2-40B4-BE49-F238E27FC236}">
                <a16:creationId xmlns:a16="http://schemas.microsoft.com/office/drawing/2014/main" id="{2314883F-D460-7591-EAAE-0593706A1B42}"/>
              </a:ext>
            </a:extLst>
          </p:cNvPr>
          <p:cNvCxnSpPr/>
          <p:nvPr/>
        </p:nvCxnSpPr>
        <p:spPr>
          <a:xfrm>
            <a:off x="10614900" y="1738967"/>
            <a:ext cx="20000" cy="2680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36">
            <a:extLst>
              <a:ext uri="{FF2B5EF4-FFF2-40B4-BE49-F238E27FC236}">
                <a16:creationId xmlns:a16="http://schemas.microsoft.com/office/drawing/2014/main" id="{401366CD-B8BA-F826-7363-DAF2C871295F}"/>
              </a:ext>
            </a:extLst>
          </p:cNvPr>
          <p:cNvSpPr/>
          <p:nvPr/>
        </p:nvSpPr>
        <p:spPr>
          <a:xfrm>
            <a:off x="1137467" y="445669"/>
            <a:ext cx="9581600"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06" name="Google Shape;206;p36">
            <a:extLst>
              <a:ext uri="{FF2B5EF4-FFF2-40B4-BE49-F238E27FC236}">
                <a16:creationId xmlns:a16="http://schemas.microsoft.com/office/drawing/2014/main" id="{61870B83-5C7F-5F7B-1E4A-8C20697177C5}"/>
              </a:ext>
            </a:extLst>
          </p:cNvPr>
          <p:cNvSpPr txBox="1"/>
          <p:nvPr/>
        </p:nvSpPr>
        <p:spPr>
          <a:xfrm>
            <a:off x="1233600" y="464718"/>
            <a:ext cx="9446267" cy="553316"/>
          </a:xfrm>
          <a:prstGeom prst="rect">
            <a:avLst/>
          </a:prstGeom>
          <a:noFill/>
          <a:ln>
            <a:noFill/>
          </a:ln>
        </p:spPr>
        <p:txBody>
          <a:bodyPr spcFirstLastPara="1" wrap="square" lIns="91433" tIns="45700" rIns="91433" bIns="45700" anchor="t" anchorCtr="0">
            <a:spAutoFit/>
          </a:bodyPr>
          <a:lstStyle/>
          <a:p>
            <a:pPr algn="just" defTabSz="1219170">
              <a:lnSpc>
                <a:spcPct val="107000"/>
              </a:lnSpc>
              <a:buClr>
                <a:srgbClr val="000000"/>
              </a:buClr>
            </a:pPr>
            <a:r>
              <a:rPr lang="es-419" sz="2800" b="1" kern="0" dirty="0">
                <a:solidFill>
                  <a:srgbClr val="002060"/>
                </a:solidFill>
                <a:latin typeface="Rubik"/>
                <a:ea typeface="Rubik"/>
                <a:cs typeface="Rubik"/>
                <a:sym typeface="Rubik"/>
              </a:rPr>
              <a:t>Trabajo en Comisión de Hacienda de la Cámara </a:t>
            </a:r>
            <a:endParaRPr sz="2800" b="1" kern="0" dirty="0">
              <a:solidFill>
                <a:srgbClr val="002060"/>
              </a:solidFill>
              <a:latin typeface="Rubik"/>
              <a:ea typeface="Rubik"/>
              <a:cs typeface="Rubik"/>
              <a:sym typeface="Rubik"/>
            </a:endParaRPr>
          </a:p>
        </p:txBody>
      </p:sp>
      <p:sp>
        <p:nvSpPr>
          <p:cNvPr id="3" name="CuadroTexto 2">
            <a:extLst>
              <a:ext uri="{FF2B5EF4-FFF2-40B4-BE49-F238E27FC236}">
                <a16:creationId xmlns:a16="http://schemas.microsoft.com/office/drawing/2014/main" id="{65B965FA-D90F-9F10-51A6-E18C96AE7047}"/>
              </a:ext>
            </a:extLst>
          </p:cNvPr>
          <p:cNvSpPr txBox="1"/>
          <p:nvPr/>
        </p:nvSpPr>
        <p:spPr>
          <a:xfrm>
            <a:off x="1137467" y="1030469"/>
            <a:ext cx="9635090" cy="5216813"/>
          </a:xfrm>
          <a:prstGeom prst="rect">
            <a:avLst/>
          </a:prstGeom>
          <a:noFill/>
        </p:spPr>
        <p:txBody>
          <a:bodyPr wrap="square" lIns="91440" tIns="45720" rIns="91440" bIns="45720" anchor="t">
            <a:spAutoFit/>
          </a:bodyPr>
          <a:lstStyle/>
          <a:p>
            <a:endParaRPr lang="es-ES" kern="0" dirty="0">
              <a:solidFill>
                <a:srgbClr val="1F3864"/>
              </a:solidFill>
              <a:latin typeface="Rubik"/>
            </a:endParaRPr>
          </a:p>
          <a:p>
            <a:pPr marL="342900" indent="-342900">
              <a:lnSpc>
                <a:spcPct val="150000"/>
              </a:lnSpc>
              <a:buFont typeface="+mj-lt"/>
              <a:buAutoNum type="arabicPeriod" startAt="6"/>
            </a:pPr>
            <a:r>
              <a:rPr lang="es-CL" kern="0" dirty="0">
                <a:solidFill>
                  <a:srgbClr val="1F3864"/>
                </a:solidFill>
                <a:latin typeface="Rubik"/>
              </a:rPr>
              <a:t>Se eliminaron los métodos de valoración en la norma de tasación. </a:t>
            </a:r>
          </a:p>
          <a:p>
            <a:pPr marL="342900" indent="-342900">
              <a:lnSpc>
                <a:spcPct val="150000"/>
              </a:lnSpc>
              <a:buFont typeface="+mj-lt"/>
              <a:buAutoNum type="arabicPeriod" startAt="6"/>
            </a:pPr>
            <a:r>
              <a:rPr lang="es-CL" kern="0" dirty="0">
                <a:solidFill>
                  <a:srgbClr val="1F3864"/>
                </a:solidFill>
                <a:latin typeface="Rubik"/>
              </a:rPr>
              <a:t>Se incorpora que la norma sobre reorganizaciones empresariales no alcance a operaciones que buscan trasladar la propiedad de activos a paraísos fiscales.</a:t>
            </a:r>
            <a:endParaRPr lang="es-ES" kern="0" dirty="0">
              <a:solidFill>
                <a:srgbClr val="1F3864"/>
              </a:solidFill>
              <a:latin typeface="Rubik"/>
            </a:endParaRPr>
          </a:p>
          <a:p>
            <a:pPr marL="342900" indent="-342900">
              <a:lnSpc>
                <a:spcPct val="150000"/>
              </a:lnSpc>
              <a:buFont typeface="+mj-lt"/>
              <a:buAutoNum type="arabicPeriod" startAt="6"/>
            </a:pPr>
            <a:r>
              <a:rPr lang="es-ES" kern="0" dirty="0">
                <a:solidFill>
                  <a:srgbClr val="1F3864"/>
                </a:solidFill>
                <a:latin typeface="Rubik"/>
              </a:rPr>
              <a:t>Se modificó la definición de partes relacionadas que considera como tales a “cónyuge, conviviente civil y parientes, ascendientes y descendientes hasta el segundo grado”. </a:t>
            </a:r>
          </a:p>
          <a:p>
            <a:pPr marL="342900" indent="-342900">
              <a:lnSpc>
                <a:spcPct val="150000"/>
              </a:lnSpc>
              <a:buFont typeface="+mj-lt"/>
              <a:buAutoNum type="arabicPeriod" startAt="6"/>
            </a:pPr>
            <a:r>
              <a:rPr lang="es-ES" kern="0" dirty="0">
                <a:solidFill>
                  <a:srgbClr val="1F3864"/>
                </a:solidFill>
                <a:latin typeface="Rubik"/>
              </a:rPr>
              <a:t>Se incorporan dos normas nuevas sobre informalidad: (i) la implementación de trazabilidad; (ii) permitir la incautación de bienes que estén siendo transportados sin contar con los documentos tributarios, ser falsos o ser de aquellos cuya comercialización se encuentra prohibida. </a:t>
            </a:r>
          </a:p>
          <a:p>
            <a:pPr marL="342900" indent="-342900">
              <a:lnSpc>
                <a:spcPct val="150000"/>
              </a:lnSpc>
              <a:buFont typeface="+mj-lt"/>
              <a:buAutoNum type="arabicPeriod" startAt="6"/>
            </a:pPr>
            <a:r>
              <a:rPr lang="es-ES" kern="0" dirty="0">
                <a:solidFill>
                  <a:srgbClr val="1F3864"/>
                </a:solidFill>
                <a:latin typeface="Rubik"/>
              </a:rPr>
              <a:t>En el caso del control de rentas pasivas se establece que cuando la sociedad pasiva se encuentre en un paraíso tributario siempre se deberá reconocer las utilidades sobre base devengada (no opera el límite de las 2.400 UF). </a:t>
            </a:r>
          </a:p>
          <a:p>
            <a:pPr marL="342900" indent="-342900">
              <a:buFont typeface="+mj-lt"/>
              <a:buAutoNum type="arabicPeriod" startAt="8"/>
            </a:pPr>
            <a:endParaRPr lang="es-CL" kern="0" dirty="0">
              <a:solidFill>
                <a:srgbClr val="1F3864"/>
              </a:solidFill>
              <a:latin typeface="Rubik"/>
            </a:endParaRPr>
          </a:p>
        </p:txBody>
      </p:sp>
    </p:spTree>
    <p:extLst>
      <p:ext uri="{BB962C8B-B14F-4D97-AF65-F5344CB8AC3E}">
        <p14:creationId xmlns:p14="http://schemas.microsoft.com/office/powerpoint/2010/main" val="2030972389"/>
      </p:ext>
    </p:extLst>
  </p:cSld>
  <p:clrMapOvr>
    <a:overrideClrMapping bg1="lt1" tx1="dk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2">
          <a:extLst>
            <a:ext uri="{FF2B5EF4-FFF2-40B4-BE49-F238E27FC236}">
              <a16:creationId xmlns:a16="http://schemas.microsoft.com/office/drawing/2014/main" id="{701CB0EE-B32C-3A4D-4825-8D4D2CEB68B2}"/>
            </a:ext>
          </a:extLst>
        </p:cNvPr>
        <p:cNvGrpSpPr/>
        <p:nvPr/>
      </p:nvGrpSpPr>
      <p:grpSpPr>
        <a:xfrm>
          <a:off x="0" y="0"/>
          <a:ext cx="0" cy="0"/>
          <a:chOff x="0" y="0"/>
          <a:chExt cx="0" cy="0"/>
        </a:xfrm>
      </p:grpSpPr>
      <p:cxnSp>
        <p:nvCxnSpPr>
          <p:cNvPr id="203" name="Google Shape;203;p36">
            <a:extLst>
              <a:ext uri="{FF2B5EF4-FFF2-40B4-BE49-F238E27FC236}">
                <a16:creationId xmlns:a16="http://schemas.microsoft.com/office/drawing/2014/main" id="{2314883F-D460-7591-EAAE-0593706A1B42}"/>
              </a:ext>
            </a:extLst>
          </p:cNvPr>
          <p:cNvCxnSpPr/>
          <p:nvPr/>
        </p:nvCxnSpPr>
        <p:spPr>
          <a:xfrm>
            <a:off x="10614900" y="1738967"/>
            <a:ext cx="20000" cy="2680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36">
            <a:extLst>
              <a:ext uri="{FF2B5EF4-FFF2-40B4-BE49-F238E27FC236}">
                <a16:creationId xmlns:a16="http://schemas.microsoft.com/office/drawing/2014/main" id="{401366CD-B8BA-F826-7363-DAF2C871295F}"/>
              </a:ext>
            </a:extLst>
          </p:cNvPr>
          <p:cNvSpPr/>
          <p:nvPr/>
        </p:nvSpPr>
        <p:spPr>
          <a:xfrm>
            <a:off x="1137467" y="445669"/>
            <a:ext cx="9581600"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06" name="Google Shape;206;p36">
            <a:extLst>
              <a:ext uri="{FF2B5EF4-FFF2-40B4-BE49-F238E27FC236}">
                <a16:creationId xmlns:a16="http://schemas.microsoft.com/office/drawing/2014/main" id="{61870B83-5C7F-5F7B-1E4A-8C20697177C5}"/>
              </a:ext>
            </a:extLst>
          </p:cNvPr>
          <p:cNvSpPr txBox="1"/>
          <p:nvPr/>
        </p:nvSpPr>
        <p:spPr>
          <a:xfrm>
            <a:off x="1233600" y="464718"/>
            <a:ext cx="9446267" cy="553316"/>
          </a:xfrm>
          <a:prstGeom prst="rect">
            <a:avLst/>
          </a:prstGeom>
          <a:noFill/>
          <a:ln>
            <a:noFill/>
          </a:ln>
        </p:spPr>
        <p:txBody>
          <a:bodyPr spcFirstLastPara="1" wrap="square" lIns="91433" tIns="45700" rIns="91433" bIns="45700" anchor="t" anchorCtr="0">
            <a:spAutoFit/>
          </a:bodyPr>
          <a:lstStyle/>
          <a:p>
            <a:pPr algn="just" defTabSz="1219170">
              <a:lnSpc>
                <a:spcPct val="107000"/>
              </a:lnSpc>
              <a:buClr>
                <a:srgbClr val="000000"/>
              </a:buClr>
            </a:pPr>
            <a:r>
              <a:rPr lang="es-419" sz="2800" b="1" kern="0" dirty="0">
                <a:solidFill>
                  <a:srgbClr val="002060"/>
                </a:solidFill>
                <a:latin typeface="Rubik"/>
                <a:ea typeface="Rubik"/>
                <a:cs typeface="Rubik"/>
                <a:sym typeface="Rubik"/>
              </a:rPr>
              <a:t>Trabajo en comisión de Hacienda de la Cámara </a:t>
            </a:r>
            <a:endParaRPr sz="2800" b="1" kern="0" dirty="0">
              <a:solidFill>
                <a:srgbClr val="002060"/>
              </a:solidFill>
              <a:latin typeface="Rubik"/>
              <a:ea typeface="Rubik"/>
              <a:cs typeface="Rubik"/>
              <a:sym typeface="Rubik"/>
            </a:endParaRPr>
          </a:p>
        </p:txBody>
      </p:sp>
      <p:sp>
        <p:nvSpPr>
          <p:cNvPr id="3" name="CuadroTexto 2">
            <a:extLst>
              <a:ext uri="{FF2B5EF4-FFF2-40B4-BE49-F238E27FC236}">
                <a16:creationId xmlns:a16="http://schemas.microsoft.com/office/drawing/2014/main" id="{65B965FA-D90F-9F10-51A6-E18C96AE7047}"/>
              </a:ext>
            </a:extLst>
          </p:cNvPr>
          <p:cNvSpPr txBox="1"/>
          <p:nvPr/>
        </p:nvSpPr>
        <p:spPr>
          <a:xfrm>
            <a:off x="1137467" y="1049518"/>
            <a:ext cx="9635090" cy="4801314"/>
          </a:xfrm>
          <a:prstGeom prst="rect">
            <a:avLst/>
          </a:prstGeom>
          <a:noFill/>
        </p:spPr>
        <p:txBody>
          <a:bodyPr wrap="square" lIns="91440" tIns="45720" rIns="91440" bIns="45720" anchor="t">
            <a:spAutoFit/>
          </a:bodyPr>
          <a:lstStyle/>
          <a:p>
            <a:pPr marL="342900" indent="-342900">
              <a:buFont typeface="+mj-lt"/>
              <a:buAutoNum type="arabicPeriod" startAt="8"/>
            </a:pPr>
            <a:endParaRPr lang="es-CL" kern="0" dirty="0">
              <a:solidFill>
                <a:srgbClr val="1F3864"/>
              </a:solidFill>
              <a:latin typeface="Rubik"/>
            </a:endParaRPr>
          </a:p>
          <a:p>
            <a:pPr marL="342900" indent="-342900">
              <a:lnSpc>
                <a:spcPct val="150000"/>
              </a:lnSpc>
              <a:buFont typeface="+mj-lt"/>
              <a:buAutoNum type="arabicPeriod" startAt="11"/>
            </a:pPr>
            <a:r>
              <a:rPr lang="es-ES" kern="0" dirty="0">
                <a:solidFill>
                  <a:srgbClr val="1F3864"/>
                </a:solidFill>
                <a:latin typeface="Rubik"/>
              </a:rPr>
              <a:t>Norma General Antielusiva</a:t>
            </a:r>
          </a:p>
          <a:p>
            <a:pPr marL="720725" indent="-360045">
              <a:lnSpc>
                <a:spcPct val="150000"/>
              </a:lnSpc>
              <a:buFont typeface="+mj-lt"/>
              <a:buAutoNum type="alphaLcParenR"/>
            </a:pPr>
            <a:r>
              <a:rPr lang="es-ES" kern="0" dirty="0">
                <a:solidFill>
                  <a:srgbClr val="1F3864"/>
                </a:solidFill>
                <a:latin typeface="Rubik"/>
              </a:rPr>
              <a:t>Se regula la carga de la prueba de forma expresa.</a:t>
            </a:r>
          </a:p>
          <a:p>
            <a:pPr marL="720725" indent="-360045">
              <a:lnSpc>
                <a:spcPct val="150000"/>
              </a:lnSpc>
              <a:buFont typeface="+mj-lt"/>
              <a:buAutoNum type="alphaLcParenR"/>
            </a:pPr>
            <a:r>
              <a:rPr lang="es-ES" kern="0" dirty="0">
                <a:solidFill>
                  <a:srgbClr val="1F3864"/>
                </a:solidFill>
                <a:latin typeface="Rubik"/>
              </a:rPr>
              <a:t>Se incrementó el monto mínimo para la aplicación de la NGA de 250 a 1.000 UTM. </a:t>
            </a:r>
          </a:p>
          <a:p>
            <a:pPr marL="720725" indent="-360363">
              <a:lnSpc>
                <a:spcPct val="150000"/>
              </a:lnSpc>
              <a:buFont typeface="+mj-lt"/>
              <a:buAutoNum type="alphaLcParenR"/>
            </a:pPr>
            <a:r>
              <a:rPr lang="es-ES" kern="0" dirty="0">
                <a:solidFill>
                  <a:srgbClr val="1F3864"/>
                </a:solidFill>
                <a:latin typeface="Rubik"/>
              </a:rPr>
              <a:t>Se establece que el informe del CAC puede ser aportado en juicio por cualquiera de las partes. </a:t>
            </a:r>
          </a:p>
          <a:p>
            <a:pPr marL="720725" indent="-360045">
              <a:lnSpc>
                <a:spcPct val="150000"/>
              </a:lnSpc>
              <a:buFont typeface="+mj-lt"/>
              <a:buAutoNum type="alphaLcParenR"/>
            </a:pPr>
            <a:r>
              <a:rPr lang="es-ES" kern="0" dirty="0">
                <a:solidFill>
                  <a:srgbClr val="1F3864"/>
                </a:solidFill>
                <a:latin typeface="Rubik"/>
              </a:rPr>
              <a:t>Se permite que el CAC solicite por escrito aclaraciones al contribuyente y al SII. </a:t>
            </a:r>
          </a:p>
          <a:p>
            <a:pPr marL="720725" indent="-360045">
              <a:lnSpc>
                <a:spcPct val="150000"/>
              </a:lnSpc>
              <a:buFont typeface="+mj-lt"/>
              <a:buAutoNum type="alphaLcParenR"/>
            </a:pPr>
            <a:r>
              <a:rPr lang="es-ES" kern="0" dirty="0">
                <a:solidFill>
                  <a:srgbClr val="1F3864"/>
                </a:solidFill>
                <a:latin typeface="Rubik"/>
              </a:rPr>
              <a:t>El contribuyente siempre tendrá acceso al informe del CAC </a:t>
            </a:r>
          </a:p>
          <a:p>
            <a:pPr marL="720725" indent="-360045">
              <a:lnSpc>
                <a:spcPct val="150000"/>
              </a:lnSpc>
              <a:buFont typeface="+mj-lt"/>
              <a:buAutoNum type="alphaLcParenR"/>
            </a:pPr>
            <a:r>
              <a:rPr lang="es-ES" kern="0" dirty="0">
                <a:solidFill>
                  <a:srgbClr val="1F3864"/>
                </a:solidFill>
                <a:latin typeface="Rubik"/>
              </a:rPr>
              <a:t>La facultad de declarar la NGA por el director será indelegable.</a:t>
            </a:r>
          </a:p>
          <a:p>
            <a:pPr marL="720725" indent="-360045">
              <a:lnSpc>
                <a:spcPct val="150000"/>
              </a:lnSpc>
              <a:buFont typeface="+mj-lt"/>
              <a:buAutoNum type="alphaLcParenR"/>
            </a:pPr>
            <a:r>
              <a:rPr lang="es-ES" kern="0" dirty="0">
                <a:solidFill>
                  <a:srgbClr val="1F3864"/>
                </a:solidFill>
                <a:latin typeface="Rubik"/>
              </a:rPr>
              <a:t>Se eliminó la sanción por elusión a quienes hubieran implementado la planificación tributaria agresiva.  </a:t>
            </a:r>
          </a:p>
          <a:p>
            <a:pPr marL="342900" indent="-342900">
              <a:buFont typeface="+mj-lt"/>
              <a:buAutoNum type="arabicPeriod" startAt="8"/>
            </a:pPr>
            <a:endParaRPr lang="es-CL" kern="0" dirty="0">
              <a:solidFill>
                <a:srgbClr val="1F3864"/>
              </a:solidFill>
              <a:latin typeface="Rubik"/>
            </a:endParaRPr>
          </a:p>
        </p:txBody>
      </p:sp>
    </p:spTree>
    <p:extLst>
      <p:ext uri="{BB962C8B-B14F-4D97-AF65-F5344CB8AC3E}">
        <p14:creationId xmlns:p14="http://schemas.microsoft.com/office/powerpoint/2010/main" val="917398137"/>
      </p:ext>
    </p:extLst>
  </p:cSld>
  <p:clrMapOvr>
    <a:overrideClrMapping bg1="lt1" tx1="dk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2">
          <a:extLst>
            <a:ext uri="{FF2B5EF4-FFF2-40B4-BE49-F238E27FC236}">
              <a16:creationId xmlns:a16="http://schemas.microsoft.com/office/drawing/2014/main" id="{701CB0EE-B32C-3A4D-4825-8D4D2CEB68B2}"/>
            </a:ext>
          </a:extLst>
        </p:cNvPr>
        <p:cNvGrpSpPr/>
        <p:nvPr/>
      </p:nvGrpSpPr>
      <p:grpSpPr>
        <a:xfrm>
          <a:off x="0" y="0"/>
          <a:ext cx="0" cy="0"/>
          <a:chOff x="0" y="0"/>
          <a:chExt cx="0" cy="0"/>
        </a:xfrm>
      </p:grpSpPr>
      <p:cxnSp>
        <p:nvCxnSpPr>
          <p:cNvPr id="203" name="Google Shape;203;p36">
            <a:extLst>
              <a:ext uri="{FF2B5EF4-FFF2-40B4-BE49-F238E27FC236}">
                <a16:creationId xmlns:a16="http://schemas.microsoft.com/office/drawing/2014/main" id="{2314883F-D460-7591-EAAE-0593706A1B42}"/>
              </a:ext>
            </a:extLst>
          </p:cNvPr>
          <p:cNvCxnSpPr/>
          <p:nvPr/>
        </p:nvCxnSpPr>
        <p:spPr>
          <a:xfrm>
            <a:off x="10614900" y="1738967"/>
            <a:ext cx="20000" cy="2680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36">
            <a:extLst>
              <a:ext uri="{FF2B5EF4-FFF2-40B4-BE49-F238E27FC236}">
                <a16:creationId xmlns:a16="http://schemas.microsoft.com/office/drawing/2014/main" id="{401366CD-B8BA-F826-7363-DAF2C871295F}"/>
              </a:ext>
            </a:extLst>
          </p:cNvPr>
          <p:cNvSpPr/>
          <p:nvPr/>
        </p:nvSpPr>
        <p:spPr>
          <a:xfrm>
            <a:off x="1137467" y="445669"/>
            <a:ext cx="9581600"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06" name="Google Shape;206;p36">
            <a:extLst>
              <a:ext uri="{FF2B5EF4-FFF2-40B4-BE49-F238E27FC236}">
                <a16:creationId xmlns:a16="http://schemas.microsoft.com/office/drawing/2014/main" id="{61870B83-5C7F-5F7B-1E4A-8C20697177C5}"/>
              </a:ext>
            </a:extLst>
          </p:cNvPr>
          <p:cNvSpPr txBox="1"/>
          <p:nvPr/>
        </p:nvSpPr>
        <p:spPr>
          <a:xfrm>
            <a:off x="1233600" y="464718"/>
            <a:ext cx="9446267" cy="553316"/>
          </a:xfrm>
          <a:prstGeom prst="rect">
            <a:avLst/>
          </a:prstGeom>
          <a:noFill/>
          <a:ln>
            <a:noFill/>
          </a:ln>
        </p:spPr>
        <p:txBody>
          <a:bodyPr spcFirstLastPara="1" wrap="square" lIns="91433" tIns="45700" rIns="91433" bIns="45700" anchor="t" anchorCtr="0">
            <a:spAutoFit/>
          </a:bodyPr>
          <a:lstStyle/>
          <a:p>
            <a:pPr algn="just" defTabSz="1219170">
              <a:lnSpc>
                <a:spcPct val="107000"/>
              </a:lnSpc>
              <a:buClr>
                <a:srgbClr val="000000"/>
              </a:buClr>
            </a:pPr>
            <a:r>
              <a:rPr lang="es-419" sz="2800" b="1" kern="0" dirty="0">
                <a:solidFill>
                  <a:srgbClr val="002060"/>
                </a:solidFill>
                <a:latin typeface="Rubik"/>
                <a:ea typeface="Rubik"/>
                <a:cs typeface="Rubik"/>
                <a:sym typeface="Rubik"/>
              </a:rPr>
              <a:t>Trabajo en comisión de Hacienda de la Cámara </a:t>
            </a:r>
            <a:endParaRPr sz="2800" b="1" kern="0" dirty="0">
              <a:solidFill>
                <a:srgbClr val="002060"/>
              </a:solidFill>
              <a:latin typeface="Rubik"/>
              <a:ea typeface="Rubik"/>
              <a:cs typeface="Rubik"/>
              <a:sym typeface="Rubik"/>
            </a:endParaRPr>
          </a:p>
        </p:txBody>
      </p:sp>
      <p:sp>
        <p:nvSpPr>
          <p:cNvPr id="3" name="CuadroTexto 2">
            <a:extLst>
              <a:ext uri="{FF2B5EF4-FFF2-40B4-BE49-F238E27FC236}">
                <a16:creationId xmlns:a16="http://schemas.microsoft.com/office/drawing/2014/main" id="{65B965FA-D90F-9F10-51A6-E18C96AE7047}"/>
              </a:ext>
            </a:extLst>
          </p:cNvPr>
          <p:cNvSpPr txBox="1"/>
          <p:nvPr/>
        </p:nvSpPr>
        <p:spPr>
          <a:xfrm>
            <a:off x="1137467" y="1049518"/>
            <a:ext cx="9635090" cy="4801314"/>
          </a:xfrm>
          <a:prstGeom prst="rect">
            <a:avLst/>
          </a:prstGeom>
          <a:noFill/>
        </p:spPr>
        <p:txBody>
          <a:bodyPr wrap="square" lIns="91440" tIns="45720" rIns="91440" bIns="45720" anchor="t">
            <a:spAutoFit/>
          </a:bodyPr>
          <a:lstStyle/>
          <a:p>
            <a:pPr marL="342900" indent="-342900">
              <a:buFont typeface="+mj-lt"/>
              <a:buAutoNum type="arabicPeriod" startAt="8"/>
            </a:pPr>
            <a:endParaRPr lang="es-CL" kern="0" dirty="0">
              <a:solidFill>
                <a:srgbClr val="1F3864"/>
              </a:solidFill>
              <a:latin typeface="Rubik"/>
            </a:endParaRPr>
          </a:p>
          <a:p>
            <a:r>
              <a:rPr lang="es-CL" kern="0" dirty="0">
                <a:solidFill>
                  <a:srgbClr val="1F3864"/>
                </a:solidFill>
                <a:latin typeface="Rubik"/>
              </a:rPr>
              <a:t>Adicionalmente a los temas abordados con los asesores el Ministerio de Hacienda propuso cambios adicionales</a:t>
            </a:r>
            <a:r>
              <a:rPr lang="es-CL" kern="0">
                <a:solidFill>
                  <a:srgbClr val="1F3864"/>
                </a:solidFill>
                <a:latin typeface="Rubik"/>
              </a:rPr>
              <a:t>:</a:t>
            </a:r>
            <a:r>
              <a:rPr lang="es-CL" kern="0" dirty="0">
                <a:solidFill>
                  <a:srgbClr val="1F3864"/>
                </a:solidFill>
                <a:latin typeface="Rubik"/>
              </a:rPr>
              <a:t> </a:t>
            </a:r>
          </a:p>
          <a:p>
            <a:endParaRPr lang="es-CL" kern="0" dirty="0">
              <a:solidFill>
                <a:srgbClr val="1F3864"/>
              </a:solidFill>
              <a:latin typeface="Rubik"/>
            </a:endParaRPr>
          </a:p>
          <a:p>
            <a:pPr marL="342900" indent="-342900">
              <a:buFont typeface="+mj-lt"/>
              <a:buAutoNum type="arabicPeriod"/>
            </a:pPr>
            <a:r>
              <a:rPr lang="es-CL" kern="0" dirty="0">
                <a:solidFill>
                  <a:srgbClr val="1F3864"/>
                </a:solidFill>
                <a:latin typeface="Rubik"/>
              </a:rPr>
              <a:t>Se presentaron los elementos que componen las modificaciones a la gobernanza del SII.</a:t>
            </a:r>
          </a:p>
          <a:p>
            <a:pPr marL="342900" indent="-342900">
              <a:buFont typeface="+mj-lt"/>
              <a:buAutoNum type="arabicPeriod"/>
            </a:pPr>
            <a:endParaRPr lang="es-CL" kern="0" dirty="0">
              <a:solidFill>
                <a:srgbClr val="1F3864"/>
              </a:solidFill>
              <a:latin typeface="Rubik"/>
            </a:endParaRPr>
          </a:p>
          <a:p>
            <a:pPr marL="342900" indent="-342900">
              <a:buFont typeface="+mj-lt"/>
              <a:buAutoNum type="arabicPeriod"/>
            </a:pPr>
            <a:r>
              <a:rPr lang="es-CL" kern="0" dirty="0">
                <a:solidFill>
                  <a:srgbClr val="1F3864"/>
                </a:solidFill>
                <a:latin typeface="Rubik"/>
              </a:rPr>
              <a:t>En materia de NGA se incorporó que los consejeros del CAC serán remunerados en sus </a:t>
            </a:r>
            <a:r>
              <a:rPr lang="es-CL" kern="0">
                <a:solidFill>
                  <a:srgbClr val="1F3864"/>
                </a:solidFill>
                <a:latin typeface="Rubik"/>
              </a:rPr>
              <a:t>funciones</a:t>
            </a:r>
            <a:r>
              <a:rPr lang="es-CL" kern="0" dirty="0">
                <a:solidFill>
                  <a:srgbClr val="1F3864"/>
                </a:solidFill>
                <a:latin typeface="Rubik"/>
              </a:rPr>
              <a:t>. </a:t>
            </a:r>
          </a:p>
          <a:p>
            <a:pPr marL="342900" indent="-342900">
              <a:buFont typeface="+mj-lt"/>
              <a:buAutoNum type="arabicPeriod"/>
            </a:pPr>
            <a:endParaRPr lang="es-CL" kern="0" dirty="0">
              <a:solidFill>
                <a:srgbClr val="1F3864"/>
              </a:solidFill>
              <a:latin typeface="Rubik"/>
            </a:endParaRPr>
          </a:p>
          <a:p>
            <a:pPr marL="342900" indent="-342900">
              <a:buFont typeface="+mj-lt"/>
              <a:buAutoNum type="arabicPeriod"/>
            </a:pPr>
            <a:r>
              <a:rPr lang="es-CL" kern="0" dirty="0">
                <a:solidFill>
                  <a:srgbClr val="1F3864"/>
                </a:solidFill>
                <a:latin typeface="Rubik"/>
              </a:rPr>
              <a:t> Se modificó la forma de nombramiento de los consejeros estableciendo la participación del CFA y CRUCH para el nombramiento de 3 de ellos (los otros 4 serán por concurso público). </a:t>
            </a:r>
          </a:p>
          <a:p>
            <a:pPr marL="342900" indent="-342900">
              <a:buFont typeface="+mj-lt"/>
              <a:buAutoNum type="arabicPeriod"/>
            </a:pPr>
            <a:endParaRPr lang="es-CL" kern="0" dirty="0">
              <a:solidFill>
                <a:srgbClr val="1F3864"/>
              </a:solidFill>
              <a:latin typeface="Rubik"/>
            </a:endParaRPr>
          </a:p>
          <a:p>
            <a:pPr marL="342900" indent="-342900">
              <a:buFont typeface="+mj-lt"/>
              <a:buAutoNum type="arabicPeriod"/>
            </a:pPr>
            <a:r>
              <a:rPr lang="es-CL" kern="0" dirty="0">
                <a:solidFill>
                  <a:srgbClr val="1F3864"/>
                </a:solidFill>
                <a:latin typeface="Rubik"/>
              </a:rPr>
              <a:t>Tomando los puntos de acuerdo de la mesa de asesores se presentaron modificaciones al secreto bancario estableciendo el procedimiento excepcional con aprobación del TTA.</a:t>
            </a:r>
          </a:p>
          <a:p>
            <a:pPr marL="342900" indent="-342900">
              <a:buFont typeface="+mj-lt"/>
              <a:buAutoNum type="arabicPeriod"/>
            </a:pPr>
            <a:endParaRPr lang="es-CL" kern="0" dirty="0">
              <a:solidFill>
                <a:srgbClr val="1F3864"/>
              </a:solidFill>
              <a:latin typeface="Rubik"/>
            </a:endParaRPr>
          </a:p>
          <a:p>
            <a:pPr marL="342900" indent="-342900">
              <a:buFont typeface="+mj-lt"/>
              <a:buAutoNum type="arabicPeriod"/>
            </a:pPr>
            <a:r>
              <a:rPr lang="es-CL" kern="0" dirty="0">
                <a:solidFill>
                  <a:srgbClr val="1F3864"/>
                </a:solidFill>
                <a:latin typeface="Rubik"/>
              </a:rPr>
              <a:t>En el caso del denunciante anónimo se incluye dentro de quienes no tendrán la calidad de denunciante a los abogados que hubieran prestado servicios durante los últimos 3 años a la empresa que se denuncia. </a:t>
            </a:r>
          </a:p>
        </p:txBody>
      </p:sp>
    </p:spTree>
    <p:extLst>
      <p:ext uri="{BB962C8B-B14F-4D97-AF65-F5344CB8AC3E}">
        <p14:creationId xmlns:p14="http://schemas.microsoft.com/office/powerpoint/2010/main" val="3729397402"/>
      </p:ext>
    </p:extLst>
  </p:cSld>
  <p:clrMapOvr>
    <a:overrideClrMapping bg1="lt1" tx1="dk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2">
          <a:extLst>
            <a:ext uri="{FF2B5EF4-FFF2-40B4-BE49-F238E27FC236}">
              <a16:creationId xmlns:a16="http://schemas.microsoft.com/office/drawing/2014/main" id="{701CB0EE-B32C-3A4D-4825-8D4D2CEB68B2}"/>
            </a:ext>
          </a:extLst>
        </p:cNvPr>
        <p:cNvGrpSpPr/>
        <p:nvPr/>
      </p:nvGrpSpPr>
      <p:grpSpPr>
        <a:xfrm>
          <a:off x="0" y="0"/>
          <a:ext cx="0" cy="0"/>
          <a:chOff x="0" y="0"/>
          <a:chExt cx="0" cy="0"/>
        </a:xfrm>
      </p:grpSpPr>
      <p:cxnSp>
        <p:nvCxnSpPr>
          <p:cNvPr id="203" name="Google Shape;203;p36">
            <a:extLst>
              <a:ext uri="{FF2B5EF4-FFF2-40B4-BE49-F238E27FC236}">
                <a16:creationId xmlns:a16="http://schemas.microsoft.com/office/drawing/2014/main" id="{2314883F-D460-7591-EAAE-0593706A1B42}"/>
              </a:ext>
            </a:extLst>
          </p:cNvPr>
          <p:cNvCxnSpPr/>
          <p:nvPr/>
        </p:nvCxnSpPr>
        <p:spPr>
          <a:xfrm>
            <a:off x="10614900" y="1738967"/>
            <a:ext cx="20000" cy="2680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36">
            <a:extLst>
              <a:ext uri="{FF2B5EF4-FFF2-40B4-BE49-F238E27FC236}">
                <a16:creationId xmlns:a16="http://schemas.microsoft.com/office/drawing/2014/main" id="{401366CD-B8BA-F826-7363-DAF2C871295F}"/>
              </a:ext>
            </a:extLst>
          </p:cNvPr>
          <p:cNvSpPr/>
          <p:nvPr/>
        </p:nvSpPr>
        <p:spPr>
          <a:xfrm>
            <a:off x="1137467" y="445669"/>
            <a:ext cx="9581600" cy="584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06" name="Google Shape;206;p36">
            <a:extLst>
              <a:ext uri="{FF2B5EF4-FFF2-40B4-BE49-F238E27FC236}">
                <a16:creationId xmlns:a16="http://schemas.microsoft.com/office/drawing/2014/main" id="{61870B83-5C7F-5F7B-1E4A-8C20697177C5}"/>
              </a:ext>
            </a:extLst>
          </p:cNvPr>
          <p:cNvSpPr txBox="1"/>
          <p:nvPr/>
        </p:nvSpPr>
        <p:spPr>
          <a:xfrm>
            <a:off x="1233600" y="464718"/>
            <a:ext cx="9446267" cy="553316"/>
          </a:xfrm>
          <a:prstGeom prst="rect">
            <a:avLst/>
          </a:prstGeom>
          <a:noFill/>
          <a:ln>
            <a:noFill/>
          </a:ln>
        </p:spPr>
        <p:txBody>
          <a:bodyPr spcFirstLastPara="1" wrap="square" lIns="91433" tIns="45700" rIns="91433" bIns="45700" anchor="t" anchorCtr="0">
            <a:spAutoFit/>
          </a:bodyPr>
          <a:lstStyle/>
          <a:p>
            <a:pPr algn="just" defTabSz="1219170">
              <a:lnSpc>
                <a:spcPct val="107000"/>
              </a:lnSpc>
              <a:buClr>
                <a:srgbClr val="000000"/>
              </a:buClr>
            </a:pPr>
            <a:r>
              <a:rPr lang="es-419" sz="2800" b="1" kern="0" dirty="0">
                <a:solidFill>
                  <a:srgbClr val="002060"/>
                </a:solidFill>
                <a:latin typeface="Rubik"/>
                <a:ea typeface="Rubik"/>
                <a:cs typeface="Rubik"/>
                <a:sym typeface="Rubik"/>
              </a:rPr>
              <a:t>Temas pendientes de resolución</a:t>
            </a:r>
            <a:endParaRPr sz="2800" b="1" kern="0" dirty="0">
              <a:solidFill>
                <a:srgbClr val="002060"/>
              </a:solidFill>
              <a:latin typeface="Rubik"/>
              <a:ea typeface="Rubik"/>
              <a:cs typeface="Rubik"/>
              <a:sym typeface="Rubik"/>
            </a:endParaRPr>
          </a:p>
        </p:txBody>
      </p:sp>
      <p:sp>
        <p:nvSpPr>
          <p:cNvPr id="3" name="CuadroTexto 2">
            <a:extLst>
              <a:ext uri="{FF2B5EF4-FFF2-40B4-BE49-F238E27FC236}">
                <a16:creationId xmlns:a16="http://schemas.microsoft.com/office/drawing/2014/main" id="{65B965FA-D90F-9F10-51A6-E18C96AE7047}"/>
              </a:ext>
            </a:extLst>
          </p:cNvPr>
          <p:cNvSpPr txBox="1"/>
          <p:nvPr/>
        </p:nvSpPr>
        <p:spPr>
          <a:xfrm>
            <a:off x="1139188" y="1178842"/>
            <a:ext cx="9635090" cy="4619854"/>
          </a:xfrm>
          <a:prstGeom prst="rect">
            <a:avLst/>
          </a:prstGeom>
          <a:noFill/>
        </p:spPr>
        <p:txBody>
          <a:bodyPr wrap="square" lIns="91440" tIns="45720" rIns="91440" bIns="45720" anchor="t">
            <a:spAutoFit/>
          </a:bodyPr>
          <a:lstStyle/>
          <a:p>
            <a:pPr>
              <a:lnSpc>
                <a:spcPct val="150000"/>
              </a:lnSpc>
            </a:pPr>
            <a:r>
              <a:rPr lang="es-ES" kern="0" dirty="0">
                <a:solidFill>
                  <a:srgbClr val="1F3864"/>
                </a:solidFill>
                <a:latin typeface="Rubik"/>
              </a:rPr>
              <a:t>El proceso legislativo en la Cámara de Diputadas y Diputados dejó al menos tres inconsistencias que deben ser resueltas en el Senado. </a:t>
            </a:r>
          </a:p>
          <a:p>
            <a:pPr marL="342900" indent="-342900">
              <a:lnSpc>
                <a:spcPct val="150000"/>
              </a:lnSpc>
              <a:buFont typeface="+mj-lt"/>
              <a:buAutoNum type="arabicPeriod"/>
            </a:pPr>
            <a:r>
              <a:rPr lang="es-ES" kern="0" dirty="0">
                <a:solidFill>
                  <a:srgbClr val="1F3864"/>
                </a:solidFill>
                <a:latin typeface="Rubik"/>
              </a:rPr>
              <a:t>Por </a:t>
            </a:r>
            <a:r>
              <a:rPr lang="es-ES" kern="0">
                <a:solidFill>
                  <a:srgbClr val="1F3864"/>
                </a:solidFill>
                <a:latin typeface="Rubik"/>
              </a:rPr>
              <a:t>problemas </a:t>
            </a:r>
            <a:r>
              <a:rPr lang="es-ES" kern="0" dirty="0">
                <a:solidFill>
                  <a:srgbClr val="1F3864"/>
                </a:solidFill>
                <a:latin typeface="Rubik"/>
              </a:rPr>
              <a:t>de </a:t>
            </a:r>
            <a:r>
              <a:rPr lang="es-ES" kern="0">
                <a:solidFill>
                  <a:srgbClr val="1F3864"/>
                </a:solidFill>
                <a:latin typeface="Rubik"/>
              </a:rPr>
              <a:t>procedimiento </a:t>
            </a:r>
            <a:r>
              <a:rPr lang="es-ES" kern="0" dirty="0">
                <a:solidFill>
                  <a:srgbClr val="1F3864"/>
                </a:solidFill>
                <a:latin typeface="Rubik"/>
              </a:rPr>
              <a:t>la </a:t>
            </a:r>
            <a:r>
              <a:rPr lang="es-ES" kern="0">
                <a:solidFill>
                  <a:srgbClr val="1F3864"/>
                </a:solidFill>
                <a:latin typeface="Rubik"/>
              </a:rPr>
              <a:t>Comisión </a:t>
            </a:r>
            <a:r>
              <a:rPr lang="es-ES" kern="0" dirty="0">
                <a:solidFill>
                  <a:srgbClr val="1F3864"/>
                </a:solidFill>
                <a:latin typeface="Rubik"/>
              </a:rPr>
              <a:t>de </a:t>
            </a:r>
            <a:r>
              <a:rPr lang="es-ES" kern="0">
                <a:solidFill>
                  <a:srgbClr val="1F3864"/>
                </a:solidFill>
                <a:latin typeface="Rubik"/>
              </a:rPr>
              <a:t>Hacienda </a:t>
            </a:r>
            <a:r>
              <a:rPr lang="es-ES" kern="0" dirty="0">
                <a:solidFill>
                  <a:srgbClr val="1F3864"/>
                </a:solidFill>
                <a:latin typeface="Rubik"/>
              </a:rPr>
              <a:t>no </a:t>
            </a:r>
            <a:r>
              <a:rPr lang="es-ES" kern="0">
                <a:solidFill>
                  <a:srgbClr val="1F3864"/>
                </a:solidFill>
                <a:latin typeface="Rubik"/>
              </a:rPr>
              <a:t>sometió a </a:t>
            </a:r>
            <a:r>
              <a:rPr lang="es-ES" kern="0" dirty="0">
                <a:solidFill>
                  <a:srgbClr val="1F3864"/>
                </a:solidFill>
                <a:latin typeface="Rubik"/>
              </a:rPr>
              <a:t>votación las medidas sobre Gobernanza que permiten la creación del Comité Nacional de casos relevantes y de los Comités Regionales. </a:t>
            </a:r>
          </a:p>
          <a:p>
            <a:pPr marL="342900" indent="-342900">
              <a:lnSpc>
                <a:spcPct val="150000"/>
              </a:lnSpc>
              <a:buFont typeface="+mj-lt"/>
              <a:buAutoNum type="arabicPeriod"/>
            </a:pPr>
            <a:r>
              <a:rPr lang="es-ES" kern="0" dirty="0">
                <a:solidFill>
                  <a:srgbClr val="1F3864"/>
                </a:solidFill>
                <a:latin typeface="Rubik"/>
              </a:rPr>
              <a:t>Si bien se aprobó la creación del CAC, se rechazó el procedimiento administrativo</a:t>
            </a:r>
            <a:r>
              <a:rPr lang="es-ES" kern="0">
                <a:solidFill>
                  <a:srgbClr val="1F3864"/>
                </a:solidFill>
                <a:latin typeface="Rubik"/>
              </a:rPr>
              <a:t> por no alcanzar el quorum (norma de quorum calificado). </a:t>
            </a:r>
            <a:r>
              <a:rPr lang="es-ES" kern="0" dirty="0">
                <a:solidFill>
                  <a:srgbClr val="1F3864"/>
                </a:solidFill>
                <a:latin typeface="Rubik"/>
              </a:rPr>
              <a:t>Esto implica que también se eliminó el procedimiento especial </a:t>
            </a:r>
            <a:r>
              <a:rPr lang="es-ES" kern="0">
                <a:solidFill>
                  <a:srgbClr val="1F3864"/>
                </a:solidFill>
                <a:latin typeface="Rubik"/>
              </a:rPr>
              <a:t>para la </a:t>
            </a:r>
            <a:r>
              <a:rPr lang="es-ES" kern="0" dirty="0">
                <a:solidFill>
                  <a:srgbClr val="1F3864"/>
                </a:solidFill>
                <a:latin typeface="Rubik"/>
              </a:rPr>
              <a:t>NGA y el incremento del límite de aplicación de la NGA. </a:t>
            </a:r>
          </a:p>
          <a:p>
            <a:pPr marL="342900" indent="-342900">
              <a:lnSpc>
                <a:spcPct val="150000"/>
              </a:lnSpc>
              <a:buFont typeface="+mj-lt"/>
              <a:buAutoNum type="arabicPeriod"/>
            </a:pPr>
            <a:r>
              <a:rPr lang="es-CL" kern="0" dirty="0">
                <a:solidFill>
                  <a:srgbClr val="1F3864"/>
                </a:solidFill>
                <a:latin typeface="Rubik"/>
              </a:rPr>
              <a:t>Se debe regular el procedimiento de oposición del contribuyente para el levantamiento del secreto bancario en el régimen general</a:t>
            </a:r>
            <a:r>
              <a:rPr lang="es-CL" kern="0">
                <a:solidFill>
                  <a:srgbClr val="1F3864"/>
                </a:solidFill>
                <a:latin typeface="Rubik"/>
              </a:rPr>
              <a:t>,</a:t>
            </a:r>
            <a:r>
              <a:rPr lang="es-CL" kern="0" dirty="0">
                <a:solidFill>
                  <a:srgbClr val="1F3864"/>
                </a:solidFill>
                <a:latin typeface="Rubik"/>
              </a:rPr>
              <a:t> puesto que el rechazo de las modificaciones dejó al contribuyente con un procedimiento más desfavorable. </a:t>
            </a:r>
            <a:endParaRPr lang="es-CL" kern="0">
              <a:solidFill>
                <a:srgbClr val="1F3864"/>
              </a:solidFill>
              <a:latin typeface="Rubik"/>
            </a:endParaRPr>
          </a:p>
        </p:txBody>
      </p:sp>
    </p:spTree>
    <p:extLst>
      <p:ext uri="{BB962C8B-B14F-4D97-AF65-F5344CB8AC3E}">
        <p14:creationId xmlns:p14="http://schemas.microsoft.com/office/powerpoint/2010/main" val="2100497348"/>
      </p:ext>
    </p:extLst>
  </p:cSld>
  <p:clrMapOvr>
    <a:overrideClrMapping bg1="lt1" tx1="dk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E0F8-473F-242F-2827-88DCC53A531A}"/>
            </a:ext>
          </a:extLst>
        </p:cNvPr>
        <p:cNvGrpSpPr/>
        <p:nvPr/>
      </p:nvGrpSpPr>
      <p:grpSpPr>
        <a:xfrm>
          <a:off x="0" y="0"/>
          <a:ext cx="0" cy="0"/>
          <a:chOff x="0" y="0"/>
          <a:chExt cx="0" cy="0"/>
        </a:xfrm>
      </p:grpSpPr>
      <p:pic>
        <p:nvPicPr>
          <p:cNvPr id="8" name="monocromo_MinHacienda.png" descr="monocromo_MinHacienda.png">
            <a:extLst>
              <a:ext uri="{FF2B5EF4-FFF2-40B4-BE49-F238E27FC236}">
                <a16:creationId xmlns:a16="http://schemas.microsoft.com/office/drawing/2014/main" id="{2F0B5C3A-ED5A-2E8B-BD1C-F49255865D20}"/>
              </a:ext>
            </a:extLst>
          </p:cNvPr>
          <p:cNvPicPr>
            <a:picLocks noChangeAspect="1"/>
          </p:cNvPicPr>
          <p:nvPr/>
        </p:nvPicPr>
        <p:blipFill>
          <a:blip r:embed="rId3">
            <a:biLevel thresh="25000"/>
          </a:blip>
          <a:stretch>
            <a:fillRect/>
          </a:stretch>
        </p:blipFill>
        <p:spPr>
          <a:xfrm>
            <a:off x="10567447" y="347125"/>
            <a:ext cx="1216058" cy="1109654"/>
          </a:xfrm>
          <a:prstGeom prst="rect">
            <a:avLst/>
          </a:prstGeom>
          <a:ln w="12700">
            <a:miter lim="400000"/>
          </a:ln>
        </p:spPr>
      </p:pic>
      <p:sp>
        <p:nvSpPr>
          <p:cNvPr id="12" name="Título 1">
            <a:extLst>
              <a:ext uri="{FF2B5EF4-FFF2-40B4-BE49-F238E27FC236}">
                <a16:creationId xmlns:a16="http://schemas.microsoft.com/office/drawing/2014/main" id="{A638A42F-863E-8D2C-54B2-E2D9A7FE6756}"/>
              </a:ext>
            </a:extLst>
          </p:cNvPr>
          <p:cNvSpPr txBox="1">
            <a:spLocks/>
          </p:cNvSpPr>
          <p:nvPr/>
        </p:nvSpPr>
        <p:spPr>
          <a:xfrm>
            <a:off x="863582" y="2155005"/>
            <a:ext cx="10317352" cy="1273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000" b="1" dirty="0">
                <a:solidFill>
                  <a:prstClr val="white"/>
                </a:solidFill>
                <a:latin typeface="gobCL" panose="02000603050000020004"/>
              </a:rPr>
              <a:t>Proyecto</a:t>
            </a:r>
            <a:r>
              <a:rPr kumimoji="0" lang="es-ES" sz="4000" b="1" i="0" u="none" strike="noStrike" kern="1200" cap="none" spc="0" normalizeH="0" baseline="0" noProof="0" dirty="0">
                <a:ln>
                  <a:noFill/>
                </a:ln>
                <a:solidFill>
                  <a:prstClr val="white"/>
                </a:solidFill>
                <a:effectLst/>
                <a:uLnTx/>
                <a:uFillTx/>
                <a:latin typeface="gobCL" panose="02000603050000020004"/>
                <a:ea typeface="+mj-ea"/>
                <a:cs typeface="+mj-cs"/>
              </a:rPr>
              <a:t> de </a:t>
            </a:r>
            <a:r>
              <a:rPr lang="es-ES" sz="4000" b="1" dirty="0">
                <a:solidFill>
                  <a:prstClr val="white"/>
                </a:solidFill>
                <a:latin typeface="gobCL" panose="02000603050000020004"/>
              </a:rPr>
              <a:t>Ley sobre Cumplimiento</a:t>
            </a:r>
            <a:r>
              <a:rPr kumimoji="0" lang="es-ES" sz="4000" b="1" i="0" u="none" strike="noStrike" kern="1200" cap="none" spc="0" normalizeH="0" baseline="0" noProof="0" dirty="0">
                <a:ln>
                  <a:noFill/>
                </a:ln>
                <a:solidFill>
                  <a:prstClr val="white"/>
                </a:solidFill>
                <a:effectLst/>
                <a:uLnTx/>
                <a:uFillTx/>
                <a:latin typeface="gobCL" panose="02000603050000020004"/>
                <a:ea typeface="+mj-ea"/>
                <a:cs typeface="+mj-cs"/>
              </a:rPr>
              <a:t> de las Obligaciones Tributarias</a:t>
            </a:r>
          </a:p>
        </p:txBody>
      </p:sp>
      <p:sp>
        <p:nvSpPr>
          <p:cNvPr id="13" name="Subtítulo 2">
            <a:extLst>
              <a:ext uri="{FF2B5EF4-FFF2-40B4-BE49-F238E27FC236}">
                <a16:creationId xmlns:a16="http://schemas.microsoft.com/office/drawing/2014/main" id="{23EC865F-E015-EE30-4AB0-8883151BB687}"/>
              </a:ext>
            </a:extLst>
          </p:cNvPr>
          <p:cNvSpPr txBox="1">
            <a:spLocks/>
          </p:cNvSpPr>
          <p:nvPr/>
        </p:nvSpPr>
        <p:spPr>
          <a:xfrm>
            <a:off x="1524000" y="3484240"/>
            <a:ext cx="9144000" cy="1655762"/>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gobCL" panose="020006030500000200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CL" sz="2800" dirty="0">
                <a:solidFill>
                  <a:prstClr val="white"/>
                </a:solidFill>
                <a:latin typeface="gobCL" panose="02000603050000020004"/>
              </a:rPr>
              <a:t>Comisión de Hacienda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CL" sz="2800" dirty="0">
                <a:solidFill>
                  <a:prstClr val="white"/>
                </a:solidFill>
                <a:latin typeface="gobCL" panose="02000603050000020004"/>
              </a:rPr>
              <a:t>Senado</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CL" sz="2000" dirty="0">
                <a:solidFill>
                  <a:prstClr val="white"/>
                </a:solidFill>
                <a:latin typeface="gobCL" panose="02000603050000020004"/>
              </a:rPr>
              <a:t>17</a:t>
            </a:r>
            <a:r>
              <a:rPr kumimoji="0" lang="es-CL" sz="2000" b="0" i="0" u="none" strike="noStrike" kern="1200" cap="none" spc="0" normalizeH="0" baseline="0" noProof="0" dirty="0">
                <a:ln>
                  <a:noFill/>
                </a:ln>
                <a:solidFill>
                  <a:prstClr val="white"/>
                </a:solidFill>
                <a:effectLst/>
                <a:uLnTx/>
                <a:uFillTx/>
                <a:latin typeface="gobCL" panose="02000603050000020004"/>
                <a:ea typeface="+mn-ea"/>
                <a:cs typeface="+mn-cs"/>
              </a:rPr>
              <a:t> de </a:t>
            </a:r>
            <a:r>
              <a:rPr lang="es-CL" sz="2000" dirty="0">
                <a:solidFill>
                  <a:prstClr val="white"/>
                </a:solidFill>
                <a:latin typeface="gobCL" panose="02000603050000020004"/>
              </a:rPr>
              <a:t>abril</a:t>
            </a:r>
            <a:r>
              <a:rPr kumimoji="0" lang="es-CL" sz="2000" b="0" i="0" u="none" strike="noStrike" kern="1200" cap="none" spc="0" normalizeH="0" baseline="0" noProof="0" dirty="0">
                <a:ln>
                  <a:noFill/>
                </a:ln>
                <a:solidFill>
                  <a:prstClr val="white"/>
                </a:solidFill>
                <a:effectLst/>
                <a:uLnTx/>
                <a:uFillTx/>
                <a:latin typeface="gobCL" panose="02000603050000020004"/>
                <a:ea typeface="+mn-ea"/>
                <a:cs typeface="+mn-cs"/>
              </a:rPr>
              <a:t> 2024</a:t>
            </a:r>
          </a:p>
        </p:txBody>
      </p:sp>
      <p:graphicFrame>
        <p:nvGraphicFramePr>
          <p:cNvPr id="14" name="Tabla 13">
            <a:extLst>
              <a:ext uri="{FF2B5EF4-FFF2-40B4-BE49-F238E27FC236}">
                <a16:creationId xmlns:a16="http://schemas.microsoft.com/office/drawing/2014/main" id="{8223476E-0B83-48D8-E629-EEE0005FB658}"/>
              </a:ext>
            </a:extLst>
          </p:cNvPr>
          <p:cNvGraphicFramePr>
            <a:graphicFrameLocks noGrp="1"/>
          </p:cNvGraphicFramePr>
          <p:nvPr/>
        </p:nvGraphicFramePr>
        <p:xfrm>
          <a:off x="7547882" y="5769195"/>
          <a:ext cx="4463143" cy="741680"/>
        </p:xfrm>
        <a:graphic>
          <a:graphicData uri="http://schemas.openxmlformats.org/drawingml/2006/table">
            <a:tbl>
              <a:tblPr firstRow="1" bandRow="1">
                <a:tableStyleId>{5C22544A-7EE6-4342-B048-85BDC9FD1C3A}</a:tableStyleId>
              </a:tblPr>
              <a:tblGrid>
                <a:gridCol w="1479607">
                  <a:extLst>
                    <a:ext uri="{9D8B030D-6E8A-4147-A177-3AD203B41FA5}">
                      <a16:colId xmlns:a16="http://schemas.microsoft.com/office/drawing/2014/main" val="275689397"/>
                    </a:ext>
                  </a:extLst>
                </a:gridCol>
                <a:gridCol w="2983536">
                  <a:extLst>
                    <a:ext uri="{9D8B030D-6E8A-4147-A177-3AD203B41FA5}">
                      <a16:colId xmlns:a16="http://schemas.microsoft.com/office/drawing/2014/main" val="1725495377"/>
                    </a:ext>
                  </a:extLst>
                </a:gridCol>
              </a:tblGrid>
              <a:tr h="741680">
                <a:tc>
                  <a:txBody>
                    <a:bodyPr/>
                    <a:lstStyle/>
                    <a:p>
                      <a:pPr algn="l"/>
                      <a:r>
                        <a:rPr kumimoji="0" lang="en-US" sz="1800" b="0" i="0" u="none" strike="noStrike" kern="0" cap="none" spc="0" normalizeH="0" baseline="0" noProof="0">
                          <a:ln>
                            <a:noFill/>
                          </a:ln>
                          <a:solidFill>
                            <a:schemeClr val="bg1"/>
                          </a:solidFill>
                          <a:effectLst/>
                          <a:uLnTx/>
                          <a:uFillTx/>
                          <a:latin typeface="+mn-lt"/>
                          <a:sym typeface="Helvetica Neue Light"/>
                        </a:rPr>
                        <a:t>Mario Marcel</a:t>
                      </a:r>
                      <a:endParaRPr lang="es-ES">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a:ln>
                            <a:noFill/>
                          </a:ln>
                          <a:solidFill>
                            <a:schemeClr val="bg1"/>
                          </a:solidFill>
                          <a:effectLst/>
                          <a:uLnTx/>
                          <a:uFillTx/>
                          <a:latin typeface="+mn-lt"/>
                          <a:sym typeface="Helvetica Neue Light"/>
                        </a:rPr>
                        <a:t>Ministro de Hacienda</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057761"/>
                  </a:ext>
                </a:extLst>
              </a:tr>
            </a:tbl>
          </a:graphicData>
        </a:graphic>
      </p:graphicFrame>
    </p:spTree>
    <p:extLst>
      <p:ext uri="{BB962C8B-B14F-4D97-AF65-F5344CB8AC3E}">
        <p14:creationId xmlns:p14="http://schemas.microsoft.com/office/powerpoint/2010/main" val="179518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4" name="Google Shape;205;p36">
            <a:extLst>
              <a:ext uri="{FF2B5EF4-FFF2-40B4-BE49-F238E27FC236}">
                <a16:creationId xmlns:a16="http://schemas.microsoft.com/office/drawing/2014/main" id="{B5DF757D-E367-3C4B-C401-60C7DEFB951D}"/>
              </a:ext>
            </a:extLst>
          </p:cNvPr>
          <p:cNvSpPr/>
          <p:nvPr/>
        </p:nvSpPr>
        <p:spPr>
          <a:xfrm>
            <a:off x="729703" y="428539"/>
            <a:ext cx="10732593" cy="111986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423A1E8A-B6A8-A46E-E593-C35151925A21}"/>
              </a:ext>
            </a:extLst>
          </p:cNvPr>
          <p:cNvSpPr>
            <a:spLocks noGrp="1"/>
          </p:cNvSpPr>
          <p:nvPr>
            <p:ph type="title"/>
          </p:nvPr>
        </p:nvSpPr>
        <p:spPr>
          <a:xfrm>
            <a:off x="766403" y="436272"/>
            <a:ext cx="10695893" cy="1119865"/>
          </a:xfrm>
        </p:spPr>
        <p:txBody>
          <a:bodyPr>
            <a:normAutofit fontScale="90000"/>
          </a:bodyPr>
          <a:lstStyle/>
          <a:p>
            <a:r>
              <a:rPr lang="es-ES_tradnl" sz="2800" b="1" dirty="0">
                <a:solidFill>
                  <a:srgbClr val="002060"/>
                </a:solidFill>
                <a:latin typeface="Rubik"/>
              </a:rPr>
              <a:t>Esta no es la primera vez que se legisla sobre la materia. Desde 2000 se registran al menos 5 leyes destinadas a este propósito, todas las cuales contaron con apoyo político transversal durante su tramitación legislativa</a:t>
            </a:r>
            <a:endParaRPr lang="es-ES_tradnl" sz="2800" b="1">
              <a:solidFill>
                <a:srgbClr val="002060"/>
              </a:solidFill>
              <a:latin typeface="Rubik"/>
            </a:endParaRPr>
          </a:p>
        </p:txBody>
      </p:sp>
      <p:graphicFrame>
        <p:nvGraphicFramePr>
          <p:cNvPr id="6" name="Diagrama 5">
            <a:extLst>
              <a:ext uri="{FF2B5EF4-FFF2-40B4-BE49-F238E27FC236}">
                <a16:creationId xmlns:a16="http://schemas.microsoft.com/office/drawing/2014/main" id="{CC15A9A0-8570-0225-26E2-789962C1967F}"/>
              </a:ext>
            </a:extLst>
          </p:cNvPr>
          <p:cNvGraphicFramePr/>
          <p:nvPr>
            <p:extLst>
              <p:ext uri="{D42A27DB-BD31-4B8C-83A1-F6EECF244321}">
                <p14:modId xmlns:p14="http://schemas.microsoft.com/office/powerpoint/2010/main" val="2252509706"/>
              </p:ext>
            </p:extLst>
          </p:nvPr>
        </p:nvGraphicFramePr>
        <p:xfrm>
          <a:off x="381000" y="1717738"/>
          <a:ext cx="11430000" cy="4330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redondeado 6">
            <a:extLst>
              <a:ext uri="{FF2B5EF4-FFF2-40B4-BE49-F238E27FC236}">
                <a16:creationId xmlns:a16="http://schemas.microsoft.com/office/drawing/2014/main" id="{8C33112C-F1FB-02C5-9F96-90AC57825471}"/>
              </a:ext>
            </a:extLst>
          </p:cNvPr>
          <p:cNvSpPr/>
          <p:nvPr/>
        </p:nvSpPr>
        <p:spPr>
          <a:xfrm>
            <a:off x="436532" y="3164542"/>
            <a:ext cx="2057400" cy="2306168"/>
          </a:xfrm>
          <a:prstGeom prst="roundRect">
            <a:avLst/>
          </a:prstGeom>
          <a:no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r>
              <a:rPr lang="es-MX" sz="1400" dirty="0">
                <a:solidFill>
                  <a:srgbClr val="002060"/>
                </a:solidFill>
                <a:latin typeface="Rubik"/>
              </a:rPr>
              <a:t>Ley </a:t>
            </a:r>
            <a:r>
              <a:rPr lang="es-MX" sz="1400" err="1">
                <a:solidFill>
                  <a:srgbClr val="002060"/>
                </a:solidFill>
                <a:latin typeface="Rubik"/>
              </a:rPr>
              <a:t>Nº</a:t>
            </a:r>
            <a:r>
              <a:rPr lang="es-MX" sz="1400" dirty="0">
                <a:solidFill>
                  <a:srgbClr val="002060"/>
                </a:solidFill>
                <a:latin typeface="Rubik"/>
              </a:rPr>
              <a:t> 19.738, sobre Normas para combatir la evasión tributaria </a:t>
            </a:r>
            <a:r>
              <a:rPr lang="es-CL" sz="1400" dirty="0">
                <a:solidFill>
                  <a:srgbClr val="002060"/>
                </a:solidFill>
                <a:latin typeface="Rubik"/>
              </a:rPr>
              <a:t>impulsó agenda anti evasión y elusión</a:t>
            </a:r>
            <a:endParaRPr lang="es-MX" sz="1400">
              <a:solidFill>
                <a:srgbClr val="002060"/>
              </a:solidFill>
              <a:latin typeface="Rubik"/>
            </a:endParaRPr>
          </a:p>
          <a:p>
            <a:pPr algn="ctr"/>
            <a:endParaRPr lang="es-ES_tradnl" sz="1000" dirty="0"/>
          </a:p>
        </p:txBody>
      </p:sp>
      <p:sp>
        <p:nvSpPr>
          <p:cNvPr id="8" name="Rectángulo redondeado 7">
            <a:extLst>
              <a:ext uri="{FF2B5EF4-FFF2-40B4-BE49-F238E27FC236}">
                <a16:creationId xmlns:a16="http://schemas.microsoft.com/office/drawing/2014/main" id="{171EA34A-642F-B2F7-7F4B-170818B889D6}"/>
              </a:ext>
            </a:extLst>
          </p:cNvPr>
          <p:cNvSpPr/>
          <p:nvPr/>
        </p:nvSpPr>
        <p:spPr>
          <a:xfrm>
            <a:off x="2632885" y="3160805"/>
            <a:ext cx="2057400" cy="2306169"/>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s-CL" sz="1400" dirty="0">
                <a:solidFill>
                  <a:srgbClr val="002060"/>
                </a:solidFill>
                <a:latin typeface="Rubik"/>
              </a:rPr>
              <a:t>Ley </a:t>
            </a:r>
            <a:r>
              <a:rPr lang="es-CL" sz="1400" dirty="0" err="1">
                <a:solidFill>
                  <a:srgbClr val="002060"/>
                </a:solidFill>
                <a:latin typeface="Rubik"/>
              </a:rPr>
              <a:t>Nº</a:t>
            </a:r>
            <a:r>
              <a:rPr lang="es-CL" sz="1400" dirty="0">
                <a:solidFill>
                  <a:srgbClr val="002060"/>
                </a:solidFill>
                <a:latin typeface="Rubik"/>
              </a:rPr>
              <a:t> 20.630, eliminó espacios de elusión en venta de acciones y derechos sociales. Además, introdujo las normas de precios de transferencia</a:t>
            </a:r>
            <a:endParaRPr lang="es-MX" sz="1400">
              <a:solidFill>
                <a:srgbClr val="002060"/>
              </a:solidFill>
              <a:latin typeface="Rubik"/>
            </a:endParaRPr>
          </a:p>
          <a:p>
            <a:pPr algn="ctr"/>
            <a:endParaRPr lang="es-ES_tradnl" sz="1000" dirty="0"/>
          </a:p>
        </p:txBody>
      </p:sp>
      <p:sp>
        <p:nvSpPr>
          <p:cNvPr id="9" name="Rectángulo redondeado 8">
            <a:extLst>
              <a:ext uri="{FF2B5EF4-FFF2-40B4-BE49-F238E27FC236}">
                <a16:creationId xmlns:a16="http://schemas.microsoft.com/office/drawing/2014/main" id="{6C59F28A-BC4F-6B89-0C1D-D1A45AB3D913}"/>
              </a:ext>
            </a:extLst>
          </p:cNvPr>
          <p:cNvSpPr/>
          <p:nvPr/>
        </p:nvSpPr>
        <p:spPr>
          <a:xfrm>
            <a:off x="4829236" y="3165536"/>
            <a:ext cx="2238313" cy="2306170"/>
          </a:xfrm>
          <a:prstGeom prst="round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s-ES" sz="1400" dirty="0">
              <a:solidFill>
                <a:srgbClr val="002060"/>
              </a:solidFill>
              <a:latin typeface="Rubik"/>
            </a:endParaRPr>
          </a:p>
          <a:p>
            <a:r>
              <a:rPr lang="es-ES" sz="1400" dirty="0">
                <a:solidFill>
                  <a:srgbClr val="002060"/>
                </a:solidFill>
                <a:latin typeface="Rubik"/>
              </a:rPr>
              <a:t>Ley </a:t>
            </a:r>
            <a:r>
              <a:rPr lang="es-ES" sz="1400" dirty="0" err="1">
                <a:solidFill>
                  <a:srgbClr val="002060"/>
                </a:solidFill>
                <a:latin typeface="Rubik"/>
              </a:rPr>
              <a:t>Nº</a:t>
            </a:r>
            <a:r>
              <a:rPr lang="es-ES" sz="1400" dirty="0">
                <a:solidFill>
                  <a:srgbClr val="002060"/>
                </a:solidFill>
                <a:latin typeface="Rubik"/>
              </a:rPr>
              <a:t> 20.780 introdujo la norma general </a:t>
            </a:r>
            <a:r>
              <a:rPr lang="es-ES" sz="1400" dirty="0" err="1">
                <a:solidFill>
                  <a:srgbClr val="002060"/>
                </a:solidFill>
                <a:latin typeface="Rubik"/>
              </a:rPr>
              <a:t>antielusiva</a:t>
            </a:r>
            <a:r>
              <a:rPr lang="es-ES" sz="1400" dirty="0">
                <a:solidFill>
                  <a:srgbClr val="002060"/>
                </a:solidFill>
                <a:latin typeface="Rubik"/>
              </a:rPr>
              <a:t> y normas sobre tributación internacional sobre exceso de endeudamiento y control de rentas pasivas</a:t>
            </a:r>
            <a:endParaRPr lang="es-MX" sz="1400">
              <a:solidFill>
                <a:srgbClr val="002060"/>
              </a:solidFill>
              <a:latin typeface="Rubik"/>
            </a:endParaRPr>
          </a:p>
          <a:p>
            <a:pPr algn="ctr"/>
            <a:endParaRPr lang="es-ES_tradnl" sz="1000" dirty="0"/>
          </a:p>
        </p:txBody>
      </p:sp>
      <p:sp>
        <p:nvSpPr>
          <p:cNvPr id="10" name="Rectángulo redondeado 9">
            <a:extLst>
              <a:ext uri="{FF2B5EF4-FFF2-40B4-BE49-F238E27FC236}">
                <a16:creationId xmlns:a16="http://schemas.microsoft.com/office/drawing/2014/main" id="{3568C8EA-2EFF-5F5C-8AC7-84D2EEB43384}"/>
              </a:ext>
            </a:extLst>
          </p:cNvPr>
          <p:cNvSpPr/>
          <p:nvPr/>
        </p:nvSpPr>
        <p:spPr>
          <a:xfrm>
            <a:off x="7277099" y="3153336"/>
            <a:ext cx="1861422" cy="2306168"/>
          </a:xfrm>
          <a:prstGeom prst="roundRect">
            <a:avLst/>
          </a:prstGeom>
          <a:no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s-ES" sz="1400" dirty="0">
                <a:solidFill>
                  <a:srgbClr val="002060"/>
                </a:solidFill>
                <a:latin typeface="Rubik"/>
              </a:rPr>
              <a:t>Ley </a:t>
            </a:r>
            <a:r>
              <a:rPr lang="es-ES" sz="1400" dirty="0" err="1">
                <a:solidFill>
                  <a:srgbClr val="002060"/>
                </a:solidFill>
                <a:latin typeface="Rubik"/>
              </a:rPr>
              <a:t>Nº</a:t>
            </a:r>
            <a:r>
              <a:rPr lang="es-ES" sz="1400" dirty="0">
                <a:solidFill>
                  <a:srgbClr val="002060"/>
                </a:solidFill>
                <a:latin typeface="Rubik"/>
              </a:rPr>
              <a:t> 20.727 que introduce la obligación de utilizar factura electrónica</a:t>
            </a:r>
            <a:endParaRPr lang="es-MX" sz="1400">
              <a:solidFill>
                <a:srgbClr val="002060"/>
              </a:solidFill>
              <a:latin typeface="Rubik"/>
            </a:endParaRPr>
          </a:p>
          <a:p>
            <a:pPr algn="just"/>
            <a:endParaRPr lang="es-ES_tradnl" sz="1000" dirty="0"/>
          </a:p>
        </p:txBody>
      </p:sp>
      <p:sp>
        <p:nvSpPr>
          <p:cNvPr id="11" name="Rectángulo redondeado 10">
            <a:extLst>
              <a:ext uri="{FF2B5EF4-FFF2-40B4-BE49-F238E27FC236}">
                <a16:creationId xmlns:a16="http://schemas.microsoft.com/office/drawing/2014/main" id="{5923A173-A6FE-98A4-4425-9693E4D86C90}"/>
              </a:ext>
            </a:extLst>
          </p:cNvPr>
          <p:cNvSpPr/>
          <p:nvPr/>
        </p:nvSpPr>
        <p:spPr>
          <a:xfrm>
            <a:off x="9348071" y="3153336"/>
            <a:ext cx="1977839" cy="2306168"/>
          </a:xfrm>
          <a:prstGeom prst="roundRect">
            <a:avLst/>
          </a:prstGeom>
          <a:no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s-MX" sz="1400" dirty="0">
                <a:solidFill>
                  <a:srgbClr val="002060"/>
                </a:solidFill>
                <a:latin typeface="Rubik"/>
              </a:rPr>
              <a:t>Ley Nº 21.210 que introduce la obligación </a:t>
            </a:r>
            <a:r>
              <a:rPr lang="es-ES" sz="1400" dirty="0">
                <a:solidFill>
                  <a:srgbClr val="002060"/>
                </a:solidFill>
                <a:latin typeface="Rubik"/>
              </a:rPr>
              <a:t>de emitir boletas electrónicas. </a:t>
            </a:r>
            <a:endParaRPr lang="es-MX" sz="1400">
              <a:solidFill>
                <a:srgbClr val="002060"/>
              </a:solidFill>
              <a:latin typeface="Rubik"/>
            </a:endParaRPr>
          </a:p>
          <a:p>
            <a:pPr algn="ctr"/>
            <a:endParaRPr lang="es-ES_tradnl" sz="1000" dirty="0"/>
          </a:p>
        </p:txBody>
      </p:sp>
    </p:spTree>
    <p:extLst>
      <p:ext uri="{BB962C8B-B14F-4D97-AF65-F5344CB8AC3E}">
        <p14:creationId xmlns:p14="http://schemas.microsoft.com/office/powerpoint/2010/main" val="3278580185"/>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4" name="Google Shape;220;p38">
            <a:extLst>
              <a:ext uri="{FF2B5EF4-FFF2-40B4-BE49-F238E27FC236}">
                <a16:creationId xmlns:a16="http://schemas.microsoft.com/office/drawing/2014/main" id="{CBE758DD-A6A5-3CA0-EC6D-87AC50AD5CA2}"/>
              </a:ext>
            </a:extLst>
          </p:cNvPr>
          <p:cNvSpPr/>
          <p:nvPr/>
        </p:nvSpPr>
        <p:spPr>
          <a:xfrm>
            <a:off x="435566" y="367368"/>
            <a:ext cx="11293835" cy="760686"/>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 name="CuadroTexto 2">
            <a:extLst>
              <a:ext uri="{FF2B5EF4-FFF2-40B4-BE49-F238E27FC236}">
                <a16:creationId xmlns:a16="http://schemas.microsoft.com/office/drawing/2014/main" id="{1169F4B6-72FD-FF7E-D576-4E35A5C61BCD}"/>
              </a:ext>
            </a:extLst>
          </p:cNvPr>
          <p:cNvSpPr txBox="1"/>
          <p:nvPr/>
        </p:nvSpPr>
        <p:spPr>
          <a:xfrm>
            <a:off x="462599" y="384174"/>
            <a:ext cx="11170932" cy="769441"/>
          </a:xfrm>
          <a:prstGeom prst="rect">
            <a:avLst/>
          </a:prstGeom>
          <a:noFill/>
        </p:spPr>
        <p:txBody>
          <a:bodyPr wrap="square" lIns="91440" tIns="45720" rIns="91440" bIns="45720" anchor="t">
            <a:spAutoFit/>
          </a:bodyPr>
          <a:lstStyle/>
          <a:p>
            <a:pPr>
              <a:defRPr/>
            </a:pPr>
            <a:r>
              <a:rPr lang="es-ES" sz="2200" b="1" dirty="0">
                <a:solidFill>
                  <a:srgbClr val="002060"/>
                </a:solidFill>
                <a:latin typeface="Rubik"/>
              </a:rPr>
              <a:t>El cumplimiento de las obligaciones tributarias ha sido incorporado como un componente central del Pacto Fiscal, traducido en un proyecto de ley dedicado exclusivamente a ello</a:t>
            </a:r>
            <a:endParaRPr lang="es-ES" sz="2200" b="1">
              <a:solidFill>
                <a:srgbClr val="002060"/>
              </a:solidFill>
              <a:latin typeface="Rubik"/>
            </a:endParaRPr>
          </a:p>
        </p:txBody>
      </p:sp>
      <p:sp>
        <p:nvSpPr>
          <p:cNvPr id="5" name="Forma libre: forma 17">
            <a:extLst>
              <a:ext uri="{FF2B5EF4-FFF2-40B4-BE49-F238E27FC236}">
                <a16:creationId xmlns:a16="http://schemas.microsoft.com/office/drawing/2014/main" id="{82B60B89-0708-C730-0552-89FC91EAAC1B}"/>
              </a:ext>
            </a:extLst>
          </p:cNvPr>
          <p:cNvSpPr/>
          <p:nvPr/>
        </p:nvSpPr>
        <p:spPr>
          <a:xfrm>
            <a:off x="779694" y="1512711"/>
            <a:ext cx="1641291" cy="4458982"/>
          </a:xfrm>
          <a:custGeom>
            <a:avLst/>
            <a:gdLst>
              <a:gd name="connsiteX0" fmla="*/ 0 w 1641291"/>
              <a:gd name="connsiteY0" fmla="*/ 164129 h 5026505"/>
              <a:gd name="connsiteX1" fmla="*/ 164129 w 1641291"/>
              <a:gd name="connsiteY1" fmla="*/ 0 h 5026505"/>
              <a:gd name="connsiteX2" fmla="*/ 1477162 w 1641291"/>
              <a:gd name="connsiteY2" fmla="*/ 0 h 5026505"/>
              <a:gd name="connsiteX3" fmla="*/ 1641291 w 1641291"/>
              <a:gd name="connsiteY3" fmla="*/ 164129 h 5026505"/>
              <a:gd name="connsiteX4" fmla="*/ 1641291 w 1641291"/>
              <a:gd name="connsiteY4" fmla="*/ 4862376 h 5026505"/>
              <a:gd name="connsiteX5" fmla="*/ 1477162 w 1641291"/>
              <a:gd name="connsiteY5" fmla="*/ 5026505 h 5026505"/>
              <a:gd name="connsiteX6" fmla="*/ 164129 w 1641291"/>
              <a:gd name="connsiteY6" fmla="*/ 5026505 h 5026505"/>
              <a:gd name="connsiteX7" fmla="*/ 0 w 1641291"/>
              <a:gd name="connsiteY7" fmla="*/ 4862376 h 5026505"/>
              <a:gd name="connsiteX8" fmla="*/ 0 w 1641291"/>
              <a:gd name="connsiteY8" fmla="*/ 164129 h 50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291" h="5026505">
                <a:moveTo>
                  <a:pt x="0" y="164129"/>
                </a:moveTo>
                <a:cubicBezTo>
                  <a:pt x="0" y="73483"/>
                  <a:pt x="73483" y="0"/>
                  <a:pt x="164129" y="0"/>
                </a:cubicBezTo>
                <a:lnTo>
                  <a:pt x="1477162" y="0"/>
                </a:lnTo>
                <a:cubicBezTo>
                  <a:pt x="1567808" y="0"/>
                  <a:pt x="1641291" y="73483"/>
                  <a:pt x="1641291" y="164129"/>
                </a:cubicBezTo>
                <a:lnTo>
                  <a:pt x="1641291" y="4862376"/>
                </a:lnTo>
                <a:cubicBezTo>
                  <a:pt x="1641291" y="4953022"/>
                  <a:pt x="1567808" y="5026505"/>
                  <a:pt x="1477162" y="5026505"/>
                </a:cubicBezTo>
                <a:lnTo>
                  <a:pt x="164129" y="5026505"/>
                </a:lnTo>
                <a:cubicBezTo>
                  <a:pt x="73483" y="5026505"/>
                  <a:pt x="0" y="4953022"/>
                  <a:pt x="0" y="4862376"/>
                </a:cubicBezTo>
                <a:lnTo>
                  <a:pt x="0" y="164129"/>
                </a:lnTo>
                <a:close/>
              </a:path>
            </a:pathLst>
          </a:custGeom>
          <a:solidFill>
            <a:srgbClr val="3587D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117282" rIns="106680" bIns="1111981" numCol="1" spcCol="1270" anchor="ctr" anchorCtr="0">
            <a:noAutofit/>
          </a:bodyPr>
          <a:lstStyle/>
          <a:p>
            <a:pPr marR="0" lvl="0" indent="0" algn="ctr" defTabSz="666750" fontAlgn="auto">
              <a:lnSpc>
                <a:spcPct val="90000"/>
              </a:lnSpc>
              <a:spcBef>
                <a:spcPct val="0"/>
              </a:spcBef>
              <a:spcAft>
                <a:spcPct val="35000"/>
              </a:spcAft>
              <a:buClrTx/>
              <a:buSzTx/>
              <a:buFontTx/>
              <a:buNone/>
              <a:tabLst/>
              <a:defRPr/>
            </a:pPr>
            <a:r>
              <a:rPr lang="es-ES" sz="1600">
                <a:solidFill>
                  <a:prstClr val="white"/>
                </a:solidFill>
                <a:latin typeface="gobCL" pitchFamily="50" charset="0"/>
              </a:rPr>
              <a:t>Impulso al crecimiento a través de la inversión, productividad y formalización de la economía</a:t>
            </a:r>
            <a:endParaRPr lang="en-US" sz="1600">
              <a:solidFill>
                <a:prstClr val="white"/>
              </a:solidFill>
              <a:latin typeface="gobCL" pitchFamily="50" charset="0"/>
            </a:endParaRPr>
          </a:p>
        </p:txBody>
      </p:sp>
      <p:sp>
        <p:nvSpPr>
          <p:cNvPr id="6" name="Forma libre: forma 8">
            <a:extLst>
              <a:ext uri="{FF2B5EF4-FFF2-40B4-BE49-F238E27FC236}">
                <a16:creationId xmlns:a16="http://schemas.microsoft.com/office/drawing/2014/main" id="{5FD3D8A8-D062-E1D2-22F1-9BB729BC618F}"/>
              </a:ext>
            </a:extLst>
          </p:cNvPr>
          <p:cNvSpPr/>
          <p:nvPr/>
        </p:nvSpPr>
        <p:spPr>
          <a:xfrm>
            <a:off x="6024208" y="1512711"/>
            <a:ext cx="1641291" cy="4458982"/>
          </a:xfrm>
          <a:custGeom>
            <a:avLst/>
            <a:gdLst>
              <a:gd name="connsiteX0" fmla="*/ 0 w 1641291"/>
              <a:gd name="connsiteY0" fmla="*/ 164129 h 5026505"/>
              <a:gd name="connsiteX1" fmla="*/ 164129 w 1641291"/>
              <a:gd name="connsiteY1" fmla="*/ 0 h 5026505"/>
              <a:gd name="connsiteX2" fmla="*/ 1477162 w 1641291"/>
              <a:gd name="connsiteY2" fmla="*/ 0 h 5026505"/>
              <a:gd name="connsiteX3" fmla="*/ 1641291 w 1641291"/>
              <a:gd name="connsiteY3" fmla="*/ 164129 h 5026505"/>
              <a:gd name="connsiteX4" fmla="*/ 1641291 w 1641291"/>
              <a:gd name="connsiteY4" fmla="*/ 4862376 h 5026505"/>
              <a:gd name="connsiteX5" fmla="*/ 1477162 w 1641291"/>
              <a:gd name="connsiteY5" fmla="*/ 5026505 h 5026505"/>
              <a:gd name="connsiteX6" fmla="*/ 164129 w 1641291"/>
              <a:gd name="connsiteY6" fmla="*/ 5026505 h 5026505"/>
              <a:gd name="connsiteX7" fmla="*/ 0 w 1641291"/>
              <a:gd name="connsiteY7" fmla="*/ 4862376 h 5026505"/>
              <a:gd name="connsiteX8" fmla="*/ 0 w 1641291"/>
              <a:gd name="connsiteY8" fmla="*/ 164129 h 50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291" h="5026505">
                <a:moveTo>
                  <a:pt x="0" y="164129"/>
                </a:moveTo>
                <a:cubicBezTo>
                  <a:pt x="0" y="73483"/>
                  <a:pt x="73483" y="0"/>
                  <a:pt x="164129" y="0"/>
                </a:cubicBezTo>
                <a:lnTo>
                  <a:pt x="1477162" y="0"/>
                </a:lnTo>
                <a:cubicBezTo>
                  <a:pt x="1567808" y="0"/>
                  <a:pt x="1641291" y="73483"/>
                  <a:pt x="1641291" y="164129"/>
                </a:cubicBezTo>
                <a:lnTo>
                  <a:pt x="1641291" y="4862376"/>
                </a:lnTo>
                <a:cubicBezTo>
                  <a:pt x="1641291" y="4953022"/>
                  <a:pt x="1567808" y="5026505"/>
                  <a:pt x="1477162" y="5026505"/>
                </a:cubicBezTo>
                <a:lnTo>
                  <a:pt x="164129" y="5026505"/>
                </a:lnTo>
                <a:cubicBezTo>
                  <a:pt x="73483" y="5026505"/>
                  <a:pt x="0" y="4953022"/>
                  <a:pt x="0" y="4862376"/>
                </a:cubicBezTo>
                <a:lnTo>
                  <a:pt x="0" y="164129"/>
                </a:lnTo>
                <a:close/>
              </a:path>
            </a:pathLst>
          </a:custGeom>
          <a:solidFill>
            <a:srgbClr val="DE454A"/>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117282" rIns="106680" bIns="1111981" numCol="1" spcCol="1270" anchor="ctr" anchorCtr="0">
            <a:noAutofit/>
          </a:bodyPr>
          <a:lstStyle/>
          <a:p>
            <a:pPr algn="ctr" defTabSz="666750">
              <a:lnSpc>
                <a:spcPct val="90000"/>
              </a:lnSpc>
              <a:spcBef>
                <a:spcPct val="0"/>
              </a:spcBef>
              <a:spcAft>
                <a:spcPct val="35000"/>
              </a:spcAft>
              <a:defRPr/>
            </a:pPr>
            <a:r>
              <a:rPr lang="es-ES" sz="1600">
                <a:solidFill>
                  <a:prstClr val="white"/>
                </a:solidFill>
                <a:latin typeface="gobCL" pitchFamily="50" charset="0"/>
              </a:rPr>
              <a:t>Principios para un sistema tributario moderno en Chile</a:t>
            </a:r>
            <a:endParaRPr lang="en-US" sz="1600">
              <a:solidFill>
                <a:prstClr val="white"/>
              </a:solidFill>
              <a:latin typeface="gobCL" pitchFamily="50" charset="0"/>
            </a:endParaRPr>
          </a:p>
        </p:txBody>
      </p:sp>
      <p:sp>
        <p:nvSpPr>
          <p:cNvPr id="7" name="Forma libre: forma 10">
            <a:extLst>
              <a:ext uri="{FF2B5EF4-FFF2-40B4-BE49-F238E27FC236}">
                <a16:creationId xmlns:a16="http://schemas.microsoft.com/office/drawing/2014/main" id="{34F7D258-CBBC-56BD-DF5A-CD3584138537}"/>
              </a:ext>
            </a:extLst>
          </p:cNvPr>
          <p:cNvSpPr/>
          <p:nvPr/>
        </p:nvSpPr>
        <p:spPr>
          <a:xfrm>
            <a:off x="7820989" y="1512711"/>
            <a:ext cx="1641291" cy="4458982"/>
          </a:xfrm>
          <a:custGeom>
            <a:avLst/>
            <a:gdLst>
              <a:gd name="connsiteX0" fmla="*/ 0 w 1641291"/>
              <a:gd name="connsiteY0" fmla="*/ 164129 h 5026505"/>
              <a:gd name="connsiteX1" fmla="*/ 164129 w 1641291"/>
              <a:gd name="connsiteY1" fmla="*/ 0 h 5026505"/>
              <a:gd name="connsiteX2" fmla="*/ 1477162 w 1641291"/>
              <a:gd name="connsiteY2" fmla="*/ 0 h 5026505"/>
              <a:gd name="connsiteX3" fmla="*/ 1641291 w 1641291"/>
              <a:gd name="connsiteY3" fmla="*/ 164129 h 5026505"/>
              <a:gd name="connsiteX4" fmla="*/ 1641291 w 1641291"/>
              <a:gd name="connsiteY4" fmla="*/ 4862376 h 5026505"/>
              <a:gd name="connsiteX5" fmla="*/ 1477162 w 1641291"/>
              <a:gd name="connsiteY5" fmla="*/ 5026505 h 5026505"/>
              <a:gd name="connsiteX6" fmla="*/ 164129 w 1641291"/>
              <a:gd name="connsiteY6" fmla="*/ 5026505 h 5026505"/>
              <a:gd name="connsiteX7" fmla="*/ 0 w 1641291"/>
              <a:gd name="connsiteY7" fmla="*/ 4862376 h 5026505"/>
              <a:gd name="connsiteX8" fmla="*/ 0 w 1641291"/>
              <a:gd name="connsiteY8" fmla="*/ 164129 h 50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291" h="5026505">
                <a:moveTo>
                  <a:pt x="0" y="164129"/>
                </a:moveTo>
                <a:cubicBezTo>
                  <a:pt x="0" y="73483"/>
                  <a:pt x="73483" y="0"/>
                  <a:pt x="164129" y="0"/>
                </a:cubicBezTo>
                <a:lnTo>
                  <a:pt x="1477162" y="0"/>
                </a:lnTo>
                <a:cubicBezTo>
                  <a:pt x="1567808" y="0"/>
                  <a:pt x="1641291" y="73483"/>
                  <a:pt x="1641291" y="164129"/>
                </a:cubicBezTo>
                <a:lnTo>
                  <a:pt x="1641291" y="4862376"/>
                </a:lnTo>
                <a:cubicBezTo>
                  <a:pt x="1641291" y="4953022"/>
                  <a:pt x="1567808" y="5026505"/>
                  <a:pt x="1477162" y="5026505"/>
                </a:cubicBezTo>
                <a:lnTo>
                  <a:pt x="164129" y="5026505"/>
                </a:lnTo>
                <a:cubicBezTo>
                  <a:pt x="73483" y="5026505"/>
                  <a:pt x="0" y="4953022"/>
                  <a:pt x="0" y="4862376"/>
                </a:cubicBezTo>
                <a:lnTo>
                  <a:pt x="0" y="164129"/>
                </a:lnTo>
                <a:close/>
              </a:path>
            </a:pathLst>
          </a:custGeom>
          <a:solidFill>
            <a:srgbClr val="74B5E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117282" rIns="106680" bIns="1111981" numCol="1" spcCol="1270" anchor="ctr" anchorCtr="0">
            <a:noAutofit/>
          </a:bodyPr>
          <a:lstStyle/>
          <a:p>
            <a:pPr marR="0" lvl="0" indent="0" algn="ctr" defTabSz="666750" fontAlgn="auto">
              <a:lnSpc>
                <a:spcPct val="90000"/>
              </a:lnSpc>
              <a:spcBef>
                <a:spcPct val="0"/>
              </a:spcBef>
              <a:spcAft>
                <a:spcPct val="35000"/>
              </a:spcAft>
              <a:buClrTx/>
              <a:buSzTx/>
              <a:buFontTx/>
              <a:buNone/>
              <a:tabLst/>
              <a:defRPr/>
            </a:pPr>
            <a:r>
              <a:rPr lang="es-ES" sz="1600">
                <a:solidFill>
                  <a:prstClr val="white"/>
                </a:solidFill>
                <a:latin typeface="gobCL" pitchFamily="50" charset="0"/>
              </a:rPr>
              <a:t>Fiscalización del cumplimiento de las obligaciones tributarias y reforma del impuesto a la renta</a:t>
            </a:r>
            <a:endParaRPr lang="en-US" sz="1600">
              <a:solidFill>
                <a:prstClr val="white"/>
              </a:solidFill>
              <a:latin typeface="gobCL" pitchFamily="50" charset="0"/>
            </a:endParaRPr>
          </a:p>
        </p:txBody>
      </p:sp>
      <p:sp>
        <p:nvSpPr>
          <p:cNvPr id="8" name="Forma libre: forma 12">
            <a:extLst>
              <a:ext uri="{FF2B5EF4-FFF2-40B4-BE49-F238E27FC236}">
                <a16:creationId xmlns:a16="http://schemas.microsoft.com/office/drawing/2014/main" id="{723C42F1-CC00-63F0-125E-3C6FE8443DDD}"/>
              </a:ext>
            </a:extLst>
          </p:cNvPr>
          <p:cNvSpPr/>
          <p:nvPr/>
        </p:nvSpPr>
        <p:spPr>
          <a:xfrm>
            <a:off x="2516422" y="1523597"/>
            <a:ext cx="1641291" cy="4458982"/>
          </a:xfrm>
          <a:custGeom>
            <a:avLst/>
            <a:gdLst>
              <a:gd name="connsiteX0" fmla="*/ 0 w 1641291"/>
              <a:gd name="connsiteY0" fmla="*/ 164129 h 5026505"/>
              <a:gd name="connsiteX1" fmla="*/ 164129 w 1641291"/>
              <a:gd name="connsiteY1" fmla="*/ 0 h 5026505"/>
              <a:gd name="connsiteX2" fmla="*/ 1477162 w 1641291"/>
              <a:gd name="connsiteY2" fmla="*/ 0 h 5026505"/>
              <a:gd name="connsiteX3" fmla="*/ 1641291 w 1641291"/>
              <a:gd name="connsiteY3" fmla="*/ 164129 h 5026505"/>
              <a:gd name="connsiteX4" fmla="*/ 1641291 w 1641291"/>
              <a:gd name="connsiteY4" fmla="*/ 4862376 h 5026505"/>
              <a:gd name="connsiteX5" fmla="*/ 1477162 w 1641291"/>
              <a:gd name="connsiteY5" fmla="*/ 5026505 h 5026505"/>
              <a:gd name="connsiteX6" fmla="*/ 164129 w 1641291"/>
              <a:gd name="connsiteY6" fmla="*/ 5026505 h 5026505"/>
              <a:gd name="connsiteX7" fmla="*/ 0 w 1641291"/>
              <a:gd name="connsiteY7" fmla="*/ 4862376 h 5026505"/>
              <a:gd name="connsiteX8" fmla="*/ 0 w 1641291"/>
              <a:gd name="connsiteY8" fmla="*/ 164129 h 50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291" h="5026505">
                <a:moveTo>
                  <a:pt x="0" y="164129"/>
                </a:moveTo>
                <a:cubicBezTo>
                  <a:pt x="0" y="73483"/>
                  <a:pt x="73483" y="0"/>
                  <a:pt x="164129" y="0"/>
                </a:cubicBezTo>
                <a:lnTo>
                  <a:pt x="1477162" y="0"/>
                </a:lnTo>
                <a:cubicBezTo>
                  <a:pt x="1567808" y="0"/>
                  <a:pt x="1641291" y="73483"/>
                  <a:pt x="1641291" y="164129"/>
                </a:cubicBezTo>
                <a:lnTo>
                  <a:pt x="1641291" y="4862376"/>
                </a:lnTo>
                <a:cubicBezTo>
                  <a:pt x="1641291" y="4953022"/>
                  <a:pt x="1567808" y="5026505"/>
                  <a:pt x="1477162" y="5026505"/>
                </a:cubicBezTo>
                <a:lnTo>
                  <a:pt x="164129" y="5026505"/>
                </a:lnTo>
                <a:cubicBezTo>
                  <a:pt x="73483" y="5026505"/>
                  <a:pt x="0" y="4953022"/>
                  <a:pt x="0" y="4862376"/>
                </a:cubicBezTo>
                <a:lnTo>
                  <a:pt x="0" y="164129"/>
                </a:lnTo>
                <a:close/>
              </a:path>
            </a:pathLst>
          </a:custGeom>
          <a:solidFill>
            <a:srgbClr val="E5606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117282" rIns="106680" bIns="1111981" numCol="1" spcCol="1270" anchor="ctr" anchorCtr="0">
            <a:noAutofit/>
          </a:bodyPr>
          <a:lstStyle/>
          <a:p>
            <a:pPr algn="ctr" defTabSz="666750">
              <a:lnSpc>
                <a:spcPct val="90000"/>
              </a:lnSpc>
              <a:spcBef>
                <a:spcPct val="0"/>
              </a:spcBef>
              <a:spcAft>
                <a:spcPct val="35000"/>
              </a:spcAft>
              <a:defRPr/>
            </a:pPr>
            <a:r>
              <a:rPr lang="es-ES" sz="1600">
                <a:solidFill>
                  <a:prstClr val="white"/>
                </a:solidFill>
                <a:latin typeface="gobCL" pitchFamily="50" charset="0"/>
              </a:rPr>
              <a:t>Compromisos de reforma para fortalecer la transparencia, eficiencia y calidad de servicio en el Estado</a:t>
            </a:r>
            <a:endParaRPr lang="en-US" sz="1600">
              <a:solidFill>
                <a:prstClr val="white"/>
              </a:solidFill>
              <a:latin typeface="gobCL" pitchFamily="50" charset="0"/>
            </a:endParaRPr>
          </a:p>
        </p:txBody>
      </p:sp>
      <p:sp>
        <p:nvSpPr>
          <p:cNvPr id="9" name="Forma libre: forma 16">
            <a:extLst>
              <a:ext uri="{FF2B5EF4-FFF2-40B4-BE49-F238E27FC236}">
                <a16:creationId xmlns:a16="http://schemas.microsoft.com/office/drawing/2014/main" id="{E29C07CD-A8A7-E836-25D4-3B8F78E51ED4}"/>
              </a:ext>
            </a:extLst>
          </p:cNvPr>
          <p:cNvSpPr/>
          <p:nvPr/>
        </p:nvSpPr>
        <p:spPr>
          <a:xfrm>
            <a:off x="9501681" y="1512711"/>
            <a:ext cx="1641291" cy="4458982"/>
          </a:xfrm>
          <a:custGeom>
            <a:avLst/>
            <a:gdLst>
              <a:gd name="connsiteX0" fmla="*/ 0 w 1641291"/>
              <a:gd name="connsiteY0" fmla="*/ 164129 h 5026505"/>
              <a:gd name="connsiteX1" fmla="*/ 164129 w 1641291"/>
              <a:gd name="connsiteY1" fmla="*/ 0 h 5026505"/>
              <a:gd name="connsiteX2" fmla="*/ 1477162 w 1641291"/>
              <a:gd name="connsiteY2" fmla="*/ 0 h 5026505"/>
              <a:gd name="connsiteX3" fmla="*/ 1641291 w 1641291"/>
              <a:gd name="connsiteY3" fmla="*/ 164129 h 5026505"/>
              <a:gd name="connsiteX4" fmla="*/ 1641291 w 1641291"/>
              <a:gd name="connsiteY4" fmla="*/ 4862376 h 5026505"/>
              <a:gd name="connsiteX5" fmla="*/ 1477162 w 1641291"/>
              <a:gd name="connsiteY5" fmla="*/ 5026505 h 5026505"/>
              <a:gd name="connsiteX6" fmla="*/ 164129 w 1641291"/>
              <a:gd name="connsiteY6" fmla="*/ 5026505 h 5026505"/>
              <a:gd name="connsiteX7" fmla="*/ 0 w 1641291"/>
              <a:gd name="connsiteY7" fmla="*/ 4862376 h 5026505"/>
              <a:gd name="connsiteX8" fmla="*/ 0 w 1641291"/>
              <a:gd name="connsiteY8" fmla="*/ 164129 h 50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291" h="5026505">
                <a:moveTo>
                  <a:pt x="0" y="164129"/>
                </a:moveTo>
                <a:cubicBezTo>
                  <a:pt x="0" y="73483"/>
                  <a:pt x="73483" y="0"/>
                  <a:pt x="164129" y="0"/>
                </a:cubicBezTo>
                <a:lnTo>
                  <a:pt x="1477162" y="0"/>
                </a:lnTo>
                <a:cubicBezTo>
                  <a:pt x="1567808" y="0"/>
                  <a:pt x="1641291" y="73483"/>
                  <a:pt x="1641291" y="164129"/>
                </a:cubicBezTo>
                <a:lnTo>
                  <a:pt x="1641291" y="4862376"/>
                </a:lnTo>
                <a:cubicBezTo>
                  <a:pt x="1641291" y="4953022"/>
                  <a:pt x="1567808" y="5026505"/>
                  <a:pt x="1477162" y="5026505"/>
                </a:cubicBezTo>
                <a:lnTo>
                  <a:pt x="164129" y="5026505"/>
                </a:lnTo>
                <a:cubicBezTo>
                  <a:pt x="73483" y="5026505"/>
                  <a:pt x="0" y="4953022"/>
                  <a:pt x="0" y="4862376"/>
                </a:cubicBezTo>
                <a:lnTo>
                  <a:pt x="0" y="164129"/>
                </a:lnTo>
                <a:close/>
              </a:path>
            </a:pathLst>
          </a:cu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117282" rIns="106680" bIns="1111981" numCol="1" spcCol="1270" anchor="ctr" anchorCtr="0">
            <a:noAutofit/>
          </a:bodyPr>
          <a:lstStyle/>
          <a:p>
            <a:pPr algn="ctr" defTabSz="666750">
              <a:lnSpc>
                <a:spcPct val="90000"/>
              </a:lnSpc>
              <a:spcBef>
                <a:spcPct val="0"/>
              </a:spcBef>
              <a:spcAft>
                <a:spcPct val="35000"/>
              </a:spcAft>
              <a:defRPr/>
            </a:pPr>
            <a:r>
              <a:rPr lang="es-ES" sz="1600">
                <a:solidFill>
                  <a:prstClr val="white"/>
                </a:solidFill>
                <a:latin typeface="gobCL" pitchFamily="50" charset="0"/>
              </a:rPr>
              <a:t>Mecanismos institucionales para el seguimiento, monitoreo y evaluación del Pacto Fiscal</a:t>
            </a:r>
            <a:endParaRPr lang="en-US" sz="1600">
              <a:solidFill>
                <a:prstClr val="white"/>
              </a:solidFill>
              <a:latin typeface="gobCL" pitchFamily="50" charset="0"/>
            </a:endParaRPr>
          </a:p>
        </p:txBody>
      </p:sp>
      <p:sp>
        <p:nvSpPr>
          <p:cNvPr id="10" name="Forma libre: forma 9">
            <a:extLst>
              <a:ext uri="{FF2B5EF4-FFF2-40B4-BE49-F238E27FC236}">
                <a16:creationId xmlns:a16="http://schemas.microsoft.com/office/drawing/2014/main" id="{E09BFED3-1BF8-BAFD-9DB6-210B46A5DE56}"/>
              </a:ext>
            </a:extLst>
          </p:cNvPr>
          <p:cNvSpPr/>
          <p:nvPr/>
        </p:nvSpPr>
        <p:spPr>
          <a:xfrm>
            <a:off x="4285397" y="1512711"/>
            <a:ext cx="1641291" cy="4458982"/>
          </a:xfrm>
          <a:custGeom>
            <a:avLst/>
            <a:gdLst>
              <a:gd name="connsiteX0" fmla="*/ 0 w 1641291"/>
              <a:gd name="connsiteY0" fmla="*/ 164129 h 5026505"/>
              <a:gd name="connsiteX1" fmla="*/ 164129 w 1641291"/>
              <a:gd name="connsiteY1" fmla="*/ 0 h 5026505"/>
              <a:gd name="connsiteX2" fmla="*/ 1477162 w 1641291"/>
              <a:gd name="connsiteY2" fmla="*/ 0 h 5026505"/>
              <a:gd name="connsiteX3" fmla="*/ 1641291 w 1641291"/>
              <a:gd name="connsiteY3" fmla="*/ 164129 h 5026505"/>
              <a:gd name="connsiteX4" fmla="*/ 1641291 w 1641291"/>
              <a:gd name="connsiteY4" fmla="*/ 4862376 h 5026505"/>
              <a:gd name="connsiteX5" fmla="*/ 1477162 w 1641291"/>
              <a:gd name="connsiteY5" fmla="*/ 5026505 h 5026505"/>
              <a:gd name="connsiteX6" fmla="*/ 164129 w 1641291"/>
              <a:gd name="connsiteY6" fmla="*/ 5026505 h 5026505"/>
              <a:gd name="connsiteX7" fmla="*/ 0 w 1641291"/>
              <a:gd name="connsiteY7" fmla="*/ 4862376 h 5026505"/>
              <a:gd name="connsiteX8" fmla="*/ 0 w 1641291"/>
              <a:gd name="connsiteY8" fmla="*/ 164129 h 502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291" h="5026505">
                <a:moveTo>
                  <a:pt x="0" y="164129"/>
                </a:moveTo>
                <a:cubicBezTo>
                  <a:pt x="0" y="73483"/>
                  <a:pt x="73483" y="0"/>
                  <a:pt x="164129" y="0"/>
                </a:cubicBezTo>
                <a:lnTo>
                  <a:pt x="1477162" y="0"/>
                </a:lnTo>
                <a:cubicBezTo>
                  <a:pt x="1567808" y="0"/>
                  <a:pt x="1641291" y="73483"/>
                  <a:pt x="1641291" y="164129"/>
                </a:cubicBezTo>
                <a:lnTo>
                  <a:pt x="1641291" y="4862376"/>
                </a:lnTo>
                <a:cubicBezTo>
                  <a:pt x="1641291" y="4953022"/>
                  <a:pt x="1567808" y="5026505"/>
                  <a:pt x="1477162" y="5026505"/>
                </a:cubicBezTo>
                <a:lnTo>
                  <a:pt x="164129" y="5026505"/>
                </a:lnTo>
                <a:cubicBezTo>
                  <a:pt x="73483" y="5026505"/>
                  <a:pt x="0" y="4953022"/>
                  <a:pt x="0" y="4862376"/>
                </a:cubicBezTo>
                <a:lnTo>
                  <a:pt x="0" y="164129"/>
                </a:lnTo>
                <a:close/>
              </a:path>
            </a:pathLst>
          </a:custGeom>
          <a:solidFill>
            <a:schemeClr val="accent1">
              <a:lumMod val="50000"/>
            </a:schemeClr>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2117282" rIns="106680" bIns="1111981"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s-ES" sz="1600" b="0" i="0" u="none" strike="noStrike" kern="1200" cap="none" spc="0" normalizeH="0" baseline="0" noProof="0">
                <a:ln>
                  <a:noFill/>
                </a:ln>
                <a:solidFill>
                  <a:prstClr val="white"/>
                </a:solidFill>
                <a:effectLst/>
                <a:uLnTx/>
                <a:uFillTx/>
                <a:latin typeface="gobCL" pitchFamily="50" charset="0"/>
              </a:rPr>
              <a:t>Necesidades y prioridades de gasto en favor de las necesidades expresadas por la ciudadanía</a:t>
            </a:r>
            <a:endParaRPr kumimoji="0" lang="en-US" sz="1600" b="0" i="0" u="none" strike="noStrike" kern="1200" cap="none" spc="0" normalizeH="0" baseline="0" noProof="0">
              <a:ln>
                <a:noFill/>
              </a:ln>
              <a:solidFill>
                <a:prstClr val="white"/>
              </a:solidFill>
              <a:effectLst/>
              <a:uLnTx/>
              <a:uFillTx/>
              <a:latin typeface="gobCL" pitchFamily="50" charset="0"/>
            </a:endParaRPr>
          </a:p>
        </p:txBody>
      </p:sp>
      <p:sp>
        <p:nvSpPr>
          <p:cNvPr id="11" name="Elipse 10">
            <a:extLst>
              <a:ext uri="{FF2B5EF4-FFF2-40B4-BE49-F238E27FC236}">
                <a16:creationId xmlns:a16="http://schemas.microsoft.com/office/drawing/2014/main" id="{F1B63D69-A7D9-A347-ABB6-3D042801FFAE}"/>
              </a:ext>
            </a:extLst>
          </p:cNvPr>
          <p:cNvSpPr/>
          <p:nvPr/>
        </p:nvSpPr>
        <p:spPr>
          <a:xfrm>
            <a:off x="961186" y="5249477"/>
            <a:ext cx="1349871" cy="1268798"/>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38 iniciativas</a:t>
            </a:r>
            <a:endParaRPr lang="es-CL" sz="1400">
              <a:solidFill>
                <a:schemeClr val="tx1"/>
              </a:solidFill>
            </a:endParaRPr>
          </a:p>
        </p:txBody>
      </p:sp>
      <p:sp>
        <p:nvSpPr>
          <p:cNvPr id="12" name="Elipse 11">
            <a:extLst>
              <a:ext uri="{FF2B5EF4-FFF2-40B4-BE49-F238E27FC236}">
                <a16:creationId xmlns:a16="http://schemas.microsoft.com/office/drawing/2014/main" id="{DC14424D-4C14-433E-E893-C95EEB6D1E9D}"/>
              </a:ext>
            </a:extLst>
          </p:cNvPr>
          <p:cNvSpPr/>
          <p:nvPr/>
        </p:nvSpPr>
        <p:spPr>
          <a:xfrm>
            <a:off x="8004564" y="5205028"/>
            <a:ext cx="1349871" cy="1268798"/>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53 medidas</a:t>
            </a:r>
            <a:endParaRPr lang="es-CL" sz="1400" b="1" dirty="0">
              <a:solidFill>
                <a:schemeClr val="tx1"/>
              </a:solidFill>
            </a:endParaRPr>
          </a:p>
        </p:txBody>
      </p:sp>
      <p:sp>
        <p:nvSpPr>
          <p:cNvPr id="13" name="Elipse 12">
            <a:extLst>
              <a:ext uri="{FF2B5EF4-FFF2-40B4-BE49-F238E27FC236}">
                <a16:creationId xmlns:a16="http://schemas.microsoft.com/office/drawing/2014/main" id="{4E38EE40-EF32-60AB-7618-2DBCD1E9379A}"/>
              </a:ext>
            </a:extLst>
          </p:cNvPr>
          <p:cNvSpPr/>
          <p:nvPr/>
        </p:nvSpPr>
        <p:spPr>
          <a:xfrm>
            <a:off x="4468972" y="5249478"/>
            <a:ext cx="1349871" cy="1268798"/>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4 sectores</a:t>
            </a:r>
            <a:endParaRPr lang="es-CL" sz="1400">
              <a:solidFill>
                <a:schemeClr val="tx1"/>
              </a:solidFill>
            </a:endParaRPr>
          </a:p>
        </p:txBody>
      </p:sp>
      <p:sp>
        <p:nvSpPr>
          <p:cNvPr id="14" name="Elipse 13">
            <a:extLst>
              <a:ext uri="{FF2B5EF4-FFF2-40B4-BE49-F238E27FC236}">
                <a16:creationId xmlns:a16="http://schemas.microsoft.com/office/drawing/2014/main" id="{37527EC0-FFD2-E15D-2493-86D8DFFB61C2}"/>
              </a:ext>
            </a:extLst>
          </p:cNvPr>
          <p:cNvSpPr/>
          <p:nvPr/>
        </p:nvSpPr>
        <p:spPr>
          <a:xfrm>
            <a:off x="6175192" y="5223546"/>
            <a:ext cx="1349871" cy="1268798"/>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400">
                <a:solidFill>
                  <a:schemeClr val="tx1"/>
                </a:solidFill>
              </a:rPr>
              <a:t>12 principios</a:t>
            </a:r>
            <a:endParaRPr lang="es-CL" sz="1400">
              <a:solidFill>
                <a:schemeClr val="tx1"/>
              </a:solidFill>
            </a:endParaRPr>
          </a:p>
        </p:txBody>
      </p:sp>
      <p:sp>
        <p:nvSpPr>
          <p:cNvPr id="15" name="Elipse 14">
            <a:extLst>
              <a:ext uri="{FF2B5EF4-FFF2-40B4-BE49-F238E27FC236}">
                <a16:creationId xmlns:a16="http://schemas.microsoft.com/office/drawing/2014/main" id="{3241A7FF-39DC-7F23-ACCA-841FD10F0879}"/>
              </a:ext>
            </a:extLst>
          </p:cNvPr>
          <p:cNvSpPr/>
          <p:nvPr/>
        </p:nvSpPr>
        <p:spPr>
          <a:xfrm>
            <a:off x="2639659" y="5256893"/>
            <a:ext cx="1349871" cy="1268798"/>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12 reformas</a:t>
            </a:r>
            <a:endParaRPr lang="es-CL" sz="1400">
              <a:solidFill>
                <a:schemeClr val="tx1"/>
              </a:solidFill>
            </a:endParaRPr>
          </a:p>
        </p:txBody>
      </p:sp>
      <p:sp>
        <p:nvSpPr>
          <p:cNvPr id="16" name="Elipse 15">
            <a:extLst>
              <a:ext uri="{FF2B5EF4-FFF2-40B4-BE49-F238E27FC236}">
                <a16:creationId xmlns:a16="http://schemas.microsoft.com/office/drawing/2014/main" id="{1C64AEA7-CFBD-8B13-568E-C256AEDA0998}"/>
              </a:ext>
            </a:extLst>
          </p:cNvPr>
          <p:cNvSpPr/>
          <p:nvPr/>
        </p:nvSpPr>
        <p:spPr>
          <a:xfrm>
            <a:off x="9649323" y="5205027"/>
            <a:ext cx="1349871" cy="1268798"/>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10 años</a:t>
            </a:r>
            <a:endParaRPr lang="es-CL" sz="1400">
              <a:solidFill>
                <a:schemeClr val="tx1"/>
              </a:solidFill>
            </a:endParaRPr>
          </a:p>
        </p:txBody>
      </p:sp>
      <p:pic>
        <p:nvPicPr>
          <p:cNvPr id="52" name="Gráfico 51" descr="Gráfico de barras con tendencia alcista con relleno sólido">
            <a:extLst>
              <a:ext uri="{FF2B5EF4-FFF2-40B4-BE49-F238E27FC236}">
                <a16:creationId xmlns:a16="http://schemas.microsoft.com/office/drawing/2014/main" id="{62C77E3C-214C-0D6D-9BE0-6404AB63F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2753" y="2339622"/>
            <a:ext cx="914400" cy="914400"/>
          </a:xfrm>
          <a:prstGeom prst="rect">
            <a:avLst/>
          </a:prstGeom>
        </p:spPr>
      </p:pic>
      <p:pic>
        <p:nvPicPr>
          <p:cNvPr id="53" name="Gráfico 52" descr="Ordenador contorno">
            <a:extLst>
              <a:ext uri="{FF2B5EF4-FFF2-40B4-BE49-F238E27FC236}">
                <a16:creationId xmlns:a16="http://schemas.microsoft.com/office/drawing/2014/main" id="{E461E1CB-1E8E-BFBE-4B29-F3957BBA23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66153" y="2339622"/>
            <a:ext cx="914400" cy="914400"/>
          </a:xfrm>
          <a:prstGeom prst="rect">
            <a:avLst/>
          </a:prstGeom>
        </p:spPr>
      </p:pic>
      <p:pic>
        <p:nvPicPr>
          <p:cNvPr id="54" name="Gráfico 53" descr="Mujer con bebé con relleno sólido">
            <a:extLst>
              <a:ext uri="{FF2B5EF4-FFF2-40B4-BE49-F238E27FC236}">
                <a16:creationId xmlns:a16="http://schemas.microsoft.com/office/drawing/2014/main" id="{88A4E260-F310-FEBE-533F-91F6C2832C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05236" y="2338815"/>
            <a:ext cx="914400" cy="914400"/>
          </a:xfrm>
          <a:prstGeom prst="rect">
            <a:avLst/>
          </a:prstGeom>
        </p:spPr>
      </p:pic>
      <p:pic>
        <p:nvPicPr>
          <p:cNvPr id="55" name="Gráfico 54" descr="Lista de comprobación con relleno sólido">
            <a:extLst>
              <a:ext uri="{FF2B5EF4-FFF2-40B4-BE49-F238E27FC236}">
                <a16:creationId xmlns:a16="http://schemas.microsoft.com/office/drawing/2014/main" id="{761883CD-0C52-2CAA-9653-7F075DE564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08615" y="2338815"/>
            <a:ext cx="914400" cy="914400"/>
          </a:xfrm>
          <a:prstGeom prst="rect">
            <a:avLst/>
          </a:prstGeom>
        </p:spPr>
      </p:pic>
      <p:pic>
        <p:nvPicPr>
          <p:cNvPr id="56" name="Gráfico 55" descr="Lupa con relleno sólido">
            <a:extLst>
              <a:ext uri="{FF2B5EF4-FFF2-40B4-BE49-F238E27FC236}">
                <a16:creationId xmlns:a16="http://schemas.microsoft.com/office/drawing/2014/main" id="{DA845DFF-E3F9-31EB-276F-D46D403AC0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10381" y="2338815"/>
            <a:ext cx="914400" cy="914400"/>
          </a:xfrm>
          <a:prstGeom prst="rect">
            <a:avLst/>
          </a:prstGeom>
        </p:spPr>
      </p:pic>
      <p:pic>
        <p:nvPicPr>
          <p:cNvPr id="57" name="Gráfico 56" descr="Plano con relleno sólido">
            <a:extLst>
              <a:ext uri="{FF2B5EF4-FFF2-40B4-BE49-F238E27FC236}">
                <a16:creationId xmlns:a16="http://schemas.microsoft.com/office/drawing/2014/main" id="{E059E900-08BF-6415-D7B3-9B333C043ED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65126" y="2338815"/>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5" name="Google Shape;158;p32">
            <a:extLst>
              <a:ext uri="{FF2B5EF4-FFF2-40B4-BE49-F238E27FC236}">
                <a16:creationId xmlns:a16="http://schemas.microsoft.com/office/drawing/2014/main" id="{0EA9A4F9-C015-1C71-59D7-485149A46FE6}"/>
              </a:ext>
            </a:extLst>
          </p:cNvPr>
          <p:cNvSpPr/>
          <p:nvPr/>
        </p:nvSpPr>
        <p:spPr>
          <a:xfrm>
            <a:off x="554860" y="446586"/>
            <a:ext cx="10751773" cy="756865"/>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4" name="CuadroTexto 3">
            <a:extLst>
              <a:ext uri="{FF2B5EF4-FFF2-40B4-BE49-F238E27FC236}">
                <a16:creationId xmlns:a16="http://schemas.microsoft.com/office/drawing/2014/main" id="{BB5DFA14-19E7-BC07-C1EF-40DAE3AE7045}"/>
              </a:ext>
            </a:extLst>
          </p:cNvPr>
          <p:cNvSpPr txBox="1"/>
          <p:nvPr/>
        </p:nvSpPr>
        <p:spPr>
          <a:xfrm>
            <a:off x="646325" y="400826"/>
            <a:ext cx="10517862" cy="830997"/>
          </a:xfrm>
          <a:prstGeom prst="rect">
            <a:avLst/>
          </a:prstGeom>
          <a:noFill/>
        </p:spPr>
        <p:txBody>
          <a:bodyPr wrap="square" lIns="91440" tIns="45720" rIns="91440" bIns="45720" rtlCol="0" anchor="t">
            <a:spAutoFit/>
          </a:bodyPr>
          <a:lstStyle/>
          <a:p>
            <a:r>
              <a:rPr lang="es-ES" sz="2400" b="1" dirty="0">
                <a:solidFill>
                  <a:srgbClr val="002060"/>
                </a:solidFill>
                <a:latin typeface="Rubik"/>
              </a:rPr>
              <a:t>El PDL de Cumplimiento de las Obligaciones Tributarias responde a seis de los 12 principios de un sistema tributario moderno en el Pacto Fiscal </a:t>
            </a:r>
            <a:endParaRPr lang="es-ES" sz="2400" b="1">
              <a:solidFill>
                <a:srgbClr val="002060"/>
              </a:solidFill>
              <a:latin typeface="Rubik"/>
            </a:endParaRPr>
          </a:p>
        </p:txBody>
      </p:sp>
      <p:sp>
        <p:nvSpPr>
          <p:cNvPr id="7" name="TextBox 6">
            <a:extLst>
              <a:ext uri="{FF2B5EF4-FFF2-40B4-BE49-F238E27FC236}">
                <a16:creationId xmlns:a16="http://schemas.microsoft.com/office/drawing/2014/main" id="{DA3B4C87-9AED-EC6A-6EE4-1220D561EAEF}"/>
              </a:ext>
            </a:extLst>
          </p:cNvPr>
          <p:cNvSpPr txBox="1"/>
          <p:nvPr/>
        </p:nvSpPr>
        <p:spPr>
          <a:xfrm>
            <a:off x="554860" y="1364946"/>
            <a:ext cx="1056884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rtl="0" fontAlgn="base">
              <a:buFont typeface="Arial" panose="020B0604020202020204" pitchFamily="34" charset="0"/>
              <a:buChar char="•"/>
            </a:pPr>
            <a:r>
              <a:rPr lang="es-ES" sz="1500" b="1" dirty="0">
                <a:solidFill>
                  <a:srgbClr val="002060"/>
                </a:solidFill>
                <a:latin typeface="Rubik"/>
              </a:rPr>
              <a:t>Legalidad: </a:t>
            </a:r>
            <a:r>
              <a:rPr lang="es-ES" sz="1500" dirty="0">
                <a:solidFill>
                  <a:srgbClr val="002060"/>
                </a:solidFill>
                <a:latin typeface="Rubik"/>
              </a:rPr>
              <a:t>Solo por ley se pueden crear impuestos. La legislación tributaria debe evitar la discrecionalidad y volatilidad en la aplicación de una misma normativa. </a:t>
            </a:r>
            <a:endParaRPr lang="es-ES" sz="1500">
              <a:solidFill>
                <a:srgbClr val="002060"/>
              </a:solidFill>
              <a:latin typeface="Rubik"/>
            </a:endParaRPr>
          </a:p>
          <a:p>
            <a:pPr rtl="0" fontAlgn="base"/>
            <a:r>
              <a:rPr lang="es-ES" sz="1500" dirty="0">
                <a:solidFill>
                  <a:srgbClr val="002060"/>
                </a:solidFill>
                <a:latin typeface="Rubik"/>
              </a:rPr>
              <a:t> </a:t>
            </a:r>
            <a:endParaRPr lang="es-ES" sz="1500">
              <a:solidFill>
                <a:srgbClr val="002060"/>
              </a:solidFill>
              <a:latin typeface="Rubik"/>
            </a:endParaRPr>
          </a:p>
          <a:p>
            <a:pPr marL="285750" indent="-285750" rtl="0" fontAlgn="base">
              <a:buFont typeface="Arial" panose="020B0604020202020204" pitchFamily="34" charset="0"/>
              <a:buChar char="•"/>
            </a:pPr>
            <a:r>
              <a:rPr lang="es-ES" sz="1500" b="1" dirty="0">
                <a:solidFill>
                  <a:srgbClr val="002060"/>
                </a:solidFill>
                <a:latin typeface="Rubik"/>
              </a:rPr>
              <a:t>Justicia tributaria: </a:t>
            </a:r>
            <a:r>
              <a:rPr lang="es-ES" sz="1500" dirty="0">
                <a:solidFill>
                  <a:srgbClr val="002060"/>
                </a:solidFill>
                <a:latin typeface="Rubik"/>
              </a:rPr>
              <a:t>la legitimidad de un sistema tributario descansa en su capacidad para dar un trato justo a los contribuyentes, gravando los hechos económicos de manera objetiva, evitando tanto cargas desproporcionadas o confiscatorias, como exenciones injustificadas. La justicia tributaria comprende progresividad vertical, equidad horizontal, erradicación de prácticas elusivas e impuestos expropiatorios. </a:t>
            </a:r>
            <a:endParaRPr lang="es-ES" sz="1500">
              <a:solidFill>
                <a:srgbClr val="002060"/>
              </a:solidFill>
              <a:latin typeface="Rubik"/>
            </a:endParaRPr>
          </a:p>
          <a:p>
            <a:pPr rtl="0" fontAlgn="base"/>
            <a:r>
              <a:rPr lang="es-ES" sz="1500" dirty="0">
                <a:solidFill>
                  <a:srgbClr val="002060"/>
                </a:solidFill>
                <a:latin typeface="Rubik"/>
              </a:rPr>
              <a:t>   </a:t>
            </a:r>
            <a:endParaRPr lang="es-ES" sz="1500">
              <a:solidFill>
                <a:srgbClr val="002060"/>
              </a:solidFill>
              <a:latin typeface="Rubik"/>
            </a:endParaRPr>
          </a:p>
          <a:p>
            <a:pPr marL="285750" indent="-285750" rtl="0" fontAlgn="base">
              <a:buFont typeface="Arial" panose="020B0604020202020204" pitchFamily="34" charset="0"/>
              <a:buChar char="•"/>
            </a:pPr>
            <a:r>
              <a:rPr lang="es-ES" sz="1500" b="1" dirty="0">
                <a:solidFill>
                  <a:srgbClr val="002060"/>
                </a:solidFill>
                <a:latin typeface="Rubik"/>
              </a:rPr>
              <a:t>Compromiso con el cumplimiento tributario: </a:t>
            </a:r>
            <a:r>
              <a:rPr lang="es-ES" sz="1500" dirty="0">
                <a:solidFill>
                  <a:srgbClr val="002060"/>
                </a:solidFill>
                <a:latin typeface="Rubik"/>
              </a:rPr>
              <a:t>el cumplimiento tributario es responsabilidad tanto legal como ética de los contribuyentes. El uso de resquicios legales para eludir impuestos o ejecutar actos de evasión son conductas condenables. </a:t>
            </a:r>
            <a:endParaRPr lang="es-ES" sz="1500">
              <a:solidFill>
                <a:srgbClr val="002060"/>
              </a:solidFill>
              <a:latin typeface="Rubik"/>
            </a:endParaRPr>
          </a:p>
          <a:p>
            <a:pPr rtl="0" fontAlgn="base"/>
            <a:r>
              <a:rPr lang="es-ES" sz="1500" dirty="0">
                <a:solidFill>
                  <a:srgbClr val="002060"/>
                </a:solidFill>
                <a:latin typeface="Rubik"/>
              </a:rPr>
              <a:t>  </a:t>
            </a:r>
            <a:endParaRPr lang="es-ES" sz="1500">
              <a:solidFill>
                <a:srgbClr val="002060"/>
              </a:solidFill>
              <a:latin typeface="Rubik"/>
            </a:endParaRPr>
          </a:p>
          <a:p>
            <a:pPr marL="285750" indent="-285750" rtl="0" fontAlgn="base">
              <a:buFont typeface="Arial" panose="020B0604020202020204" pitchFamily="34" charset="0"/>
              <a:buChar char="•"/>
            </a:pPr>
            <a:r>
              <a:rPr lang="es-ES" sz="1500" b="1" dirty="0">
                <a:solidFill>
                  <a:srgbClr val="002060"/>
                </a:solidFill>
                <a:latin typeface="Rubik"/>
              </a:rPr>
              <a:t>Educación al contribuyente: </a:t>
            </a:r>
            <a:r>
              <a:rPr lang="es-ES" sz="1500" dirty="0">
                <a:solidFill>
                  <a:srgbClr val="002060"/>
                </a:solidFill>
                <a:latin typeface="Rubik"/>
              </a:rPr>
              <a:t>la administración tributaria debe poner a disposición del contribuyente la educación, información y orientación necesaria para el cumplimiento de sus obligaciones, especialmente a las empresas de menor tamaño. </a:t>
            </a:r>
            <a:endParaRPr lang="es-ES" sz="1500">
              <a:solidFill>
                <a:srgbClr val="002060"/>
              </a:solidFill>
              <a:latin typeface="Rubik"/>
            </a:endParaRPr>
          </a:p>
          <a:p>
            <a:pPr rtl="0" fontAlgn="base"/>
            <a:r>
              <a:rPr lang="es-ES" sz="1500" dirty="0">
                <a:solidFill>
                  <a:srgbClr val="002060"/>
                </a:solidFill>
                <a:latin typeface="Rubik"/>
              </a:rPr>
              <a:t> </a:t>
            </a:r>
            <a:endParaRPr lang="es-ES" sz="1500">
              <a:solidFill>
                <a:srgbClr val="002060"/>
              </a:solidFill>
              <a:latin typeface="Rubik"/>
            </a:endParaRPr>
          </a:p>
          <a:p>
            <a:pPr marL="285750" indent="-285750" rtl="0" fontAlgn="base">
              <a:buFont typeface="Arial" panose="020B0604020202020204" pitchFamily="34" charset="0"/>
              <a:buChar char="•"/>
            </a:pPr>
            <a:r>
              <a:rPr lang="es-ES" sz="1500" b="1" dirty="0">
                <a:solidFill>
                  <a:srgbClr val="002060"/>
                </a:solidFill>
                <a:latin typeface="Rubik"/>
              </a:rPr>
              <a:t>Asistencia al contribuyente: </a:t>
            </a:r>
            <a:r>
              <a:rPr lang="es-ES" sz="1500" dirty="0">
                <a:solidFill>
                  <a:srgbClr val="002060"/>
                </a:solidFill>
                <a:latin typeface="Rubik"/>
              </a:rPr>
              <a:t>la administración tributaria debe contar con canales de consulta adaptadas a la realidad de cada contribuyente. </a:t>
            </a:r>
            <a:endParaRPr lang="es-ES" sz="1500">
              <a:solidFill>
                <a:srgbClr val="002060"/>
              </a:solidFill>
              <a:latin typeface="Rubik"/>
            </a:endParaRPr>
          </a:p>
          <a:p>
            <a:pPr rtl="0" fontAlgn="base"/>
            <a:r>
              <a:rPr lang="es-ES" sz="1500" dirty="0">
                <a:solidFill>
                  <a:srgbClr val="002060"/>
                </a:solidFill>
                <a:latin typeface="Rubik"/>
              </a:rPr>
              <a:t> </a:t>
            </a:r>
            <a:endParaRPr lang="es-ES" sz="1500">
              <a:solidFill>
                <a:srgbClr val="002060"/>
              </a:solidFill>
              <a:latin typeface="Rubik"/>
            </a:endParaRPr>
          </a:p>
          <a:p>
            <a:pPr marL="285750" indent="-285750" rtl="0" fontAlgn="base">
              <a:buFont typeface="Arial" panose="020B0604020202020204" pitchFamily="34" charset="0"/>
              <a:buChar char="•"/>
            </a:pPr>
            <a:r>
              <a:rPr lang="es-ES" sz="1500" b="1" dirty="0">
                <a:solidFill>
                  <a:srgbClr val="002060"/>
                </a:solidFill>
                <a:latin typeface="Rubik"/>
              </a:rPr>
              <a:t>Desarrollo Tecnológico y Adaptabilidad: </a:t>
            </a:r>
            <a:r>
              <a:rPr lang="es-ES" sz="1500" dirty="0">
                <a:solidFill>
                  <a:srgbClr val="002060"/>
                </a:solidFill>
                <a:latin typeface="Rubik"/>
              </a:rPr>
              <a:t>el sistema tributario debe ser capaz de adaptarse a cambios en la estructura económica. Las herramientas tecnológicas deben servir para un mejor cumplimiento tributario, adaptándose a las necesidades y posibilidades de los contribuyentes. </a:t>
            </a:r>
            <a:endParaRPr lang="es-ES" sz="1500">
              <a:solidFill>
                <a:srgbClr val="002060"/>
              </a:solidFill>
              <a:latin typeface="Rubik"/>
            </a:endParaRPr>
          </a:p>
        </p:txBody>
      </p:sp>
    </p:spTree>
    <p:extLst>
      <p:ext uri="{BB962C8B-B14F-4D97-AF65-F5344CB8AC3E}">
        <p14:creationId xmlns:p14="http://schemas.microsoft.com/office/powerpoint/2010/main" val="960410992"/>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59">
          <a:extLst>
            <a:ext uri="{FF2B5EF4-FFF2-40B4-BE49-F238E27FC236}">
              <a16:creationId xmlns:a16="http://schemas.microsoft.com/office/drawing/2014/main" id="{2D33E1BC-608F-F48F-CA2A-2A2891AFB12F}"/>
            </a:ext>
          </a:extLst>
        </p:cNvPr>
        <p:cNvGrpSpPr/>
        <p:nvPr/>
      </p:nvGrpSpPr>
      <p:grpSpPr>
        <a:xfrm>
          <a:off x="0" y="0"/>
          <a:ext cx="0" cy="0"/>
          <a:chOff x="0" y="0"/>
          <a:chExt cx="0" cy="0"/>
        </a:xfrm>
      </p:grpSpPr>
      <p:sp>
        <p:nvSpPr>
          <p:cNvPr id="4" name="Google Shape;220;p38">
            <a:extLst>
              <a:ext uri="{FF2B5EF4-FFF2-40B4-BE49-F238E27FC236}">
                <a16:creationId xmlns:a16="http://schemas.microsoft.com/office/drawing/2014/main" id="{F68FF16C-D816-E1CB-D996-B5A142414028}"/>
              </a:ext>
            </a:extLst>
          </p:cNvPr>
          <p:cNvSpPr/>
          <p:nvPr/>
        </p:nvSpPr>
        <p:spPr>
          <a:xfrm>
            <a:off x="1062528" y="352661"/>
            <a:ext cx="9696894" cy="517384"/>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CuadroTexto 1">
            <a:extLst>
              <a:ext uri="{FF2B5EF4-FFF2-40B4-BE49-F238E27FC236}">
                <a16:creationId xmlns:a16="http://schemas.microsoft.com/office/drawing/2014/main" id="{47CB8CE6-51DF-B005-C4D4-F24709678D61}"/>
              </a:ext>
            </a:extLst>
          </p:cNvPr>
          <p:cNvSpPr txBox="1"/>
          <p:nvPr/>
        </p:nvSpPr>
        <p:spPr>
          <a:xfrm>
            <a:off x="1111133" y="408380"/>
            <a:ext cx="9696894" cy="461665"/>
          </a:xfrm>
          <a:prstGeom prst="rect">
            <a:avLst/>
          </a:prstGeom>
          <a:noFill/>
        </p:spPr>
        <p:txBody>
          <a:bodyPr wrap="square">
            <a:spAutoFit/>
          </a:bodyPr>
          <a:lstStyle>
            <a:defPPr>
              <a:defRPr lang="es-CL"/>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4472C4">
                    <a:lumMod val="50000"/>
                  </a:srgbClr>
                </a:solidFill>
                <a:effectLst/>
                <a:uLnTx/>
                <a:uFillTx/>
                <a:latin typeface="gobCL" pitchFamily="50" charset="0"/>
              </a:defRPr>
            </a:lvl1pPr>
          </a:lstStyle>
          <a:p>
            <a:pPr algn="just"/>
            <a:r>
              <a:rPr lang="es-MX" dirty="0"/>
              <a:t>Brecha de cumplimiento tributario en Chile</a:t>
            </a:r>
          </a:p>
        </p:txBody>
      </p:sp>
      <p:sp>
        <p:nvSpPr>
          <p:cNvPr id="17" name="CuadroTexto 16">
            <a:extLst>
              <a:ext uri="{FF2B5EF4-FFF2-40B4-BE49-F238E27FC236}">
                <a16:creationId xmlns:a16="http://schemas.microsoft.com/office/drawing/2014/main" id="{2F950404-3DAD-5253-4DC5-8DDBDCD79F96}"/>
              </a:ext>
            </a:extLst>
          </p:cNvPr>
          <p:cNvSpPr txBox="1"/>
          <p:nvPr/>
        </p:nvSpPr>
        <p:spPr>
          <a:xfrm>
            <a:off x="1062527" y="1180595"/>
            <a:ext cx="9696895" cy="190821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600"/>
              </a:spcBef>
              <a:spcAft>
                <a:spcPts val="600"/>
              </a:spcAft>
              <a:buClrTx/>
              <a:buSzPct val="100000"/>
              <a:buFont typeface="Arial" panose="020B0604020202020204" pitchFamily="34" charset="0"/>
              <a:buChar char="•"/>
              <a:tabLst>
                <a:tab pos="457200" algn="l"/>
              </a:tabLst>
              <a:defRPr/>
            </a:pPr>
            <a:r>
              <a:rPr lang="es-ES" dirty="0">
                <a:solidFill>
                  <a:srgbClr val="002060"/>
                </a:solidFill>
                <a:latin typeface="Rubik"/>
              </a:rPr>
              <a:t>Utilizando información de Cuentas Nacionales, el SII estima una brecha de cumplimiento tributario de 6,5% del PIB, la que equivale a 1,8% del PIB en el caso del Impuesto al valor Agregado (18% de incumplimiento) y 4,7% del PIB en el caso del Impuesto de Primera Categoría (51% de incumplimiento). </a:t>
            </a:r>
          </a:p>
          <a:p>
            <a:pPr marL="285750" marR="0" lvl="0" indent="-285750" algn="l" defTabSz="914400" rtl="0" eaLnBrk="1" fontAlgn="auto" latinLnBrk="0" hangingPunct="1">
              <a:lnSpc>
                <a:spcPct val="100000"/>
              </a:lnSpc>
              <a:spcBef>
                <a:spcPts val="600"/>
              </a:spcBef>
              <a:spcAft>
                <a:spcPts val="600"/>
              </a:spcAft>
              <a:buClrTx/>
              <a:buSzPct val="100000"/>
              <a:buFont typeface="Arial" panose="020B0604020202020204" pitchFamily="34" charset="0"/>
              <a:buChar char="•"/>
              <a:tabLst>
                <a:tab pos="457200" algn="l"/>
              </a:tabLst>
              <a:defRPr/>
            </a:pPr>
            <a:r>
              <a:rPr lang="es-ES" dirty="0">
                <a:solidFill>
                  <a:srgbClr val="002060"/>
                </a:solidFill>
                <a:latin typeface="Rubik"/>
              </a:rPr>
              <a:t>Si la tasa de incumplimiento llegara a los niveles de Bélgica o Eslovaquia, se recaudaría 1,8% del PIB adicional. </a:t>
            </a:r>
          </a:p>
        </p:txBody>
      </p:sp>
      <p:sp>
        <p:nvSpPr>
          <p:cNvPr id="18" name="CuadroTexto 17">
            <a:extLst>
              <a:ext uri="{FF2B5EF4-FFF2-40B4-BE49-F238E27FC236}">
                <a16:creationId xmlns:a16="http://schemas.microsoft.com/office/drawing/2014/main" id="{563C36F7-2A9F-92F2-7338-6D9FE663012B}"/>
              </a:ext>
            </a:extLst>
          </p:cNvPr>
          <p:cNvSpPr txBox="1"/>
          <p:nvPr/>
        </p:nvSpPr>
        <p:spPr>
          <a:xfrm>
            <a:off x="3280063" y="3091123"/>
            <a:ext cx="5631873" cy="646331"/>
          </a:xfrm>
          <a:prstGeom prst="rect">
            <a:avLst/>
          </a:prstGeom>
          <a:noFill/>
        </p:spPr>
        <p:txBody>
          <a:bodyPr wrap="square">
            <a:spAutoFit/>
          </a:bodyPr>
          <a:lstStyle>
            <a:defPPr>
              <a:defRPr lang="es-CL"/>
            </a:defPPr>
            <a:lvl1pPr marR="0" lvl="0" indent="0" algn="just" fontAlgn="auto">
              <a:lnSpc>
                <a:spcPct val="100000"/>
              </a:lnSpc>
              <a:spcBef>
                <a:spcPts val="0"/>
              </a:spcBef>
              <a:spcAft>
                <a:spcPts val="0"/>
              </a:spcAft>
              <a:buClrTx/>
              <a:buSzTx/>
              <a:buFontTx/>
              <a:buNone/>
              <a:tabLst/>
              <a:defRPr kumimoji="0" sz="2400" b="1" i="0" u="none" strike="noStrike" cap="none" spc="0" normalizeH="0" baseline="0">
                <a:ln>
                  <a:noFill/>
                </a:ln>
                <a:solidFill>
                  <a:srgbClr val="4472C4">
                    <a:lumMod val="50000"/>
                  </a:srgbClr>
                </a:solidFill>
                <a:effectLst/>
                <a:uLnTx/>
                <a:uFillTx/>
                <a:latin typeface="gobCL" pitchFamily="50" charset="0"/>
              </a:defRPr>
            </a:lvl1pPr>
          </a:lstStyle>
          <a:p>
            <a:pPr algn="ctr"/>
            <a:r>
              <a:rPr lang="es-CL" sz="1800" dirty="0"/>
              <a:t>Impacto en recaudación de reducir la brecha de cumplimiento tributario </a:t>
            </a:r>
          </a:p>
        </p:txBody>
      </p:sp>
      <p:graphicFrame>
        <p:nvGraphicFramePr>
          <p:cNvPr id="19" name="Tabla 18">
            <a:extLst>
              <a:ext uri="{FF2B5EF4-FFF2-40B4-BE49-F238E27FC236}">
                <a16:creationId xmlns:a16="http://schemas.microsoft.com/office/drawing/2014/main" id="{735B743C-BAB5-600F-F2BB-7A6411B5A962}"/>
              </a:ext>
            </a:extLst>
          </p:cNvPr>
          <p:cNvGraphicFramePr>
            <a:graphicFrameLocks noGrp="1"/>
          </p:cNvGraphicFramePr>
          <p:nvPr>
            <p:extLst>
              <p:ext uri="{D42A27DB-BD31-4B8C-83A1-F6EECF244321}">
                <p14:modId xmlns:p14="http://schemas.microsoft.com/office/powerpoint/2010/main" val="1771649277"/>
              </p:ext>
            </p:extLst>
          </p:nvPr>
        </p:nvGraphicFramePr>
        <p:xfrm>
          <a:off x="1853439" y="3769190"/>
          <a:ext cx="8212282" cy="1565532"/>
        </p:xfrm>
        <a:graphic>
          <a:graphicData uri="http://schemas.openxmlformats.org/drawingml/2006/table">
            <a:tbl>
              <a:tblPr firstRow="1" firstCol="1" bandRow="1"/>
              <a:tblGrid>
                <a:gridCol w="4906312">
                  <a:extLst>
                    <a:ext uri="{9D8B030D-6E8A-4147-A177-3AD203B41FA5}">
                      <a16:colId xmlns:a16="http://schemas.microsoft.com/office/drawing/2014/main" val="1463296108"/>
                    </a:ext>
                  </a:extLst>
                </a:gridCol>
                <a:gridCol w="1164551">
                  <a:extLst>
                    <a:ext uri="{9D8B030D-6E8A-4147-A177-3AD203B41FA5}">
                      <a16:colId xmlns:a16="http://schemas.microsoft.com/office/drawing/2014/main" val="3335865613"/>
                    </a:ext>
                  </a:extLst>
                </a:gridCol>
                <a:gridCol w="1164551">
                  <a:extLst>
                    <a:ext uri="{9D8B030D-6E8A-4147-A177-3AD203B41FA5}">
                      <a16:colId xmlns:a16="http://schemas.microsoft.com/office/drawing/2014/main" val="1076244018"/>
                    </a:ext>
                  </a:extLst>
                </a:gridCol>
                <a:gridCol w="976868">
                  <a:extLst>
                    <a:ext uri="{9D8B030D-6E8A-4147-A177-3AD203B41FA5}">
                      <a16:colId xmlns:a16="http://schemas.microsoft.com/office/drawing/2014/main" val="4210829319"/>
                    </a:ext>
                  </a:extLst>
                </a:gridCol>
              </a:tblGrid>
              <a:tr h="0">
                <a:tc rowSpan="2">
                  <a:txBody>
                    <a:bodyPr/>
                    <a:lstStyle/>
                    <a:p>
                      <a:pPr>
                        <a:lnSpc>
                          <a:spcPct val="107000"/>
                        </a:lnSpc>
                        <a:spcAft>
                          <a:spcPts val="800"/>
                        </a:spcAft>
                      </a:pPr>
                      <a:r>
                        <a:rPr lang="es-CL" sz="1600" b="1" kern="100" dirty="0">
                          <a:solidFill>
                            <a:schemeClr val="bg1"/>
                          </a:solidFill>
                          <a:effectLst/>
                          <a:latin typeface="gobCL" pitchFamily="50" charset="0"/>
                          <a:ea typeface="Calibri" panose="020F0502020204030204" pitchFamily="34" charset="0"/>
                          <a:cs typeface="Calibri" panose="020F0502020204030204" pitchFamily="34" charset="0"/>
                        </a:rPr>
                        <a:t>Reducir tasa de incumplimiento de IVA a:</a:t>
                      </a:r>
                      <a:endParaRPr lang="es-CL" sz="1600" kern="100" dirty="0">
                        <a:solidFill>
                          <a:schemeClr val="bg1"/>
                        </a:solidFill>
                        <a:effectLst/>
                        <a:latin typeface="gobCL" pitchFamily="50"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gridSpan="3">
                  <a:txBody>
                    <a:bodyPr/>
                    <a:lstStyle/>
                    <a:p>
                      <a:pPr algn="ctr">
                        <a:lnSpc>
                          <a:spcPct val="107000"/>
                        </a:lnSpc>
                        <a:spcAft>
                          <a:spcPts val="800"/>
                        </a:spcAft>
                      </a:pPr>
                      <a:r>
                        <a:rPr lang="es-CL" sz="1600" b="1" kern="100" dirty="0">
                          <a:solidFill>
                            <a:schemeClr val="bg1"/>
                          </a:solidFill>
                          <a:effectLst/>
                          <a:latin typeface="gobCL" pitchFamily="50" charset="0"/>
                          <a:ea typeface="Calibri" panose="020F0502020204030204" pitchFamily="34" charset="0"/>
                          <a:cs typeface="Calibri" panose="020F0502020204030204" pitchFamily="34" charset="0"/>
                        </a:rPr>
                        <a:t>Mayor recaudación (% del PIB)</a:t>
                      </a:r>
                      <a:endParaRPr lang="es-CL" sz="1600" kern="100" dirty="0">
                        <a:solidFill>
                          <a:schemeClr val="bg1"/>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934110214"/>
                  </a:ext>
                </a:extLst>
              </a:tr>
              <a:tr h="0">
                <a:tc vMerge="1">
                  <a:txBody>
                    <a:bodyPr/>
                    <a:lstStyle/>
                    <a:p>
                      <a:endParaRPr lang="es-CL"/>
                    </a:p>
                  </a:txBody>
                  <a:tcPr/>
                </a:tc>
                <a:tc>
                  <a:txBody>
                    <a:bodyPr/>
                    <a:lstStyle/>
                    <a:p>
                      <a:pPr algn="ctr">
                        <a:lnSpc>
                          <a:spcPct val="107000"/>
                        </a:lnSpc>
                        <a:spcAft>
                          <a:spcPts val="800"/>
                        </a:spcAft>
                      </a:pPr>
                      <a:r>
                        <a:rPr lang="es-CL" sz="1600" b="1" kern="100">
                          <a:solidFill>
                            <a:schemeClr val="bg1"/>
                          </a:solidFill>
                          <a:effectLst/>
                          <a:latin typeface="gobCL" pitchFamily="50" charset="0"/>
                          <a:ea typeface="Calibri" panose="020F0502020204030204" pitchFamily="34" charset="0"/>
                          <a:cs typeface="Calibri" panose="020F0502020204030204" pitchFamily="34" charset="0"/>
                        </a:rPr>
                        <a:t>IVA</a:t>
                      </a:r>
                      <a:endParaRPr lang="es-CL" sz="1600" kern="100">
                        <a:solidFill>
                          <a:schemeClr val="bg1"/>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CL" sz="1600" b="1" kern="100" dirty="0">
                          <a:solidFill>
                            <a:schemeClr val="bg1"/>
                          </a:solidFill>
                          <a:effectLst/>
                          <a:latin typeface="gobCL" pitchFamily="50" charset="0"/>
                          <a:ea typeface="Calibri" panose="020F0502020204030204" pitchFamily="34" charset="0"/>
                          <a:cs typeface="Calibri" panose="020F0502020204030204" pitchFamily="34" charset="0"/>
                        </a:rPr>
                        <a:t>IDPC</a:t>
                      </a:r>
                      <a:endParaRPr lang="es-CL" sz="1600" kern="100" dirty="0">
                        <a:solidFill>
                          <a:schemeClr val="bg1"/>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CL" sz="1600" b="1" kern="100" dirty="0">
                          <a:solidFill>
                            <a:schemeClr val="bg1"/>
                          </a:solidFill>
                          <a:effectLst/>
                          <a:latin typeface="gobCL" pitchFamily="50" charset="0"/>
                          <a:ea typeface="Calibri" panose="020F0502020204030204" pitchFamily="34" charset="0"/>
                          <a:cs typeface="Calibri" panose="020F0502020204030204" pitchFamily="34" charset="0"/>
                        </a:rPr>
                        <a:t>IVA+IDPC</a:t>
                      </a:r>
                      <a:endParaRPr lang="es-CL" sz="1600" kern="100" dirty="0">
                        <a:solidFill>
                          <a:schemeClr val="bg1"/>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472056750"/>
                  </a:ext>
                </a:extLst>
              </a:tr>
              <a:tr h="0">
                <a:tc>
                  <a:txBody>
                    <a:bodyPr/>
                    <a:lstStyle/>
                    <a:p>
                      <a:pP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14% (Bélgica, Eslovaquia)</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0,5</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1.3</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dirty="0">
                          <a:solidFill>
                            <a:srgbClr val="002060"/>
                          </a:solidFill>
                          <a:effectLst/>
                          <a:latin typeface="gobCL" pitchFamily="50" charset="0"/>
                          <a:ea typeface="Calibri" panose="020F0502020204030204" pitchFamily="34" charset="0"/>
                          <a:cs typeface="Calibri" panose="020F0502020204030204" pitchFamily="34" charset="0"/>
                        </a:rPr>
                        <a:t>1,8</a:t>
                      </a:r>
                      <a:endParaRPr lang="es-CL" sz="1600" kern="100" dirty="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68799"/>
                  </a:ext>
                </a:extLst>
              </a:tr>
              <a:tr h="0">
                <a:tc>
                  <a:txBody>
                    <a:bodyPr/>
                    <a:lstStyle/>
                    <a:p>
                      <a:pP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12% (Irlanda, República Checa)</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0,9</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1,8</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2,5</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49037"/>
                  </a:ext>
                </a:extLst>
              </a:tr>
              <a:tr h="0">
                <a:tc>
                  <a:txBody>
                    <a:bodyPr/>
                    <a:lstStyle/>
                    <a:p>
                      <a:pP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10% (Polonia)</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0,9</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2,3</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3,2</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569698"/>
                  </a:ext>
                </a:extLst>
              </a:tr>
              <a:tr h="0">
                <a:tc>
                  <a:txBody>
                    <a:bodyPr/>
                    <a:lstStyle/>
                    <a:p>
                      <a:pP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8% (Australia, Portugal, Francia)</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dirty="0">
                          <a:solidFill>
                            <a:srgbClr val="002060"/>
                          </a:solidFill>
                          <a:effectLst/>
                          <a:latin typeface="gobCL" pitchFamily="50" charset="0"/>
                          <a:ea typeface="Calibri" panose="020F0502020204030204" pitchFamily="34" charset="0"/>
                          <a:cs typeface="Calibri" panose="020F0502020204030204" pitchFamily="34" charset="0"/>
                        </a:rPr>
                        <a:t>1,0</a:t>
                      </a:r>
                      <a:endParaRPr lang="es-CL" sz="1600" kern="100" dirty="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a:solidFill>
                            <a:srgbClr val="002060"/>
                          </a:solidFill>
                          <a:effectLst/>
                          <a:latin typeface="gobCL" pitchFamily="50" charset="0"/>
                          <a:ea typeface="Calibri" panose="020F0502020204030204" pitchFamily="34" charset="0"/>
                          <a:cs typeface="Calibri" panose="020F0502020204030204" pitchFamily="34" charset="0"/>
                        </a:rPr>
                        <a:t>2,8</a:t>
                      </a:r>
                      <a:endParaRPr lang="es-CL" sz="1600" kern="10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CL" sz="1600" kern="100" dirty="0">
                          <a:solidFill>
                            <a:srgbClr val="002060"/>
                          </a:solidFill>
                          <a:effectLst/>
                          <a:latin typeface="gobCL" pitchFamily="50" charset="0"/>
                          <a:ea typeface="Calibri" panose="020F0502020204030204" pitchFamily="34" charset="0"/>
                          <a:cs typeface="Calibri" panose="020F0502020204030204" pitchFamily="34" charset="0"/>
                        </a:rPr>
                        <a:t>3,9</a:t>
                      </a:r>
                      <a:endParaRPr lang="es-CL" sz="1600" kern="100" dirty="0">
                        <a:solidFill>
                          <a:srgbClr val="002060"/>
                        </a:solidFill>
                        <a:effectLst/>
                        <a:latin typeface="gobCL" pitchFamily="50"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1132485"/>
                  </a:ext>
                </a:extLst>
              </a:tr>
            </a:tbl>
          </a:graphicData>
        </a:graphic>
      </p:graphicFrame>
      <p:sp>
        <p:nvSpPr>
          <p:cNvPr id="20" name="CuadroTexto 19">
            <a:extLst>
              <a:ext uri="{FF2B5EF4-FFF2-40B4-BE49-F238E27FC236}">
                <a16:creationId xmlns:a16="http://schemas.microsoft.com/office/drawing/2014/main" id="{0617F394-83F6-988C-F469-7BD8493BBD57}"/>
              </a:ext>
            </a:extLst>
          </p:cNvPr>
          <p:cNvSpPr txBox="1"/>
          <p:nvPr/>
        </p:nvSpPr>
        <p:spPr>
          <a:xfrm>
            <a:off x="1127050" y="5490514"/>
            <a:ext cx="9632372" cy="461665"/>
          </a:xfrm>
          <a:prstGeom prst="rect">
            <a:avLst/>
          </a:prstGeom>
          <a:noFill/>
        </p:spPr>
        <p:txBody>
          <a:bodyPr wrap="square" rtlCol="0">
            <a:spAutoFit/>
          </a:bodyPr>
          <a:lstStyle/>
          <a:p>
            <a:r>
              <a:rPr lang="es-CL" sz="1200" dirty="0">
                <a:solidFill>
                  <a:srgbClr val="002060"/>
                </a:solidFill>
                <a:latin typeface="Rubik"/>
              </a:rPr>
              <a:t>Fuente: SII con datos de incumplimiento tributario de </a:t>
            </a:r>
            <a:r>
              <a:rPr lang="es-CL" sz="1200" dirty="0" err="1">
                <a:solidFill>
                  <a:srgbClr val="002060"/>
                </a:solidFill>
                <a:latin typeface="Rubik"/>
              </a:rPr>
              <a:t>Poniatowski</a:t>
            </a:r>
            <a:r>
              <a:rPr lang="es-CL" sz="1200" dirty="0">
                <a:solidFill>
                  <a:srgbClr val="002060"/>
                </a:solidFill>
                <a:latin typeface="Rubik"/>
              </a:rPr>
              <a:t>, </a:t>
            </a:r>
            <a:r>
              <a:rPr lang="es-CL" sz="1200" dirty="0" err="1">
                <a:solidFill>
                  <a:srgbClr val="002060"/>
                </a:solidFill>
                <a:latin typeface="Rubik"/>
              </a:rPr>
              <a:t>Bonch-Osmolovskiy</a:t>
            </a:r>
            <a:r>
              <a:rPr lang="es-CL" sz="1200" dirty="0">
                <a:solidFill>
                  <a:srgbClr val="002060"/>
                </a:solidFill>
                <a:latin typeface="Rubik"/>
              </a:rPr>
              <a:t>, </a:t>
            </a:r>
            <a:r>
              <a:rPr lang="es-CL" sz="1200" dirty="0" err="1">
                <a:solidFill>
                  <a:srgbClr val="002060"/>
                </a:solidFill>
                <a:latin typeface="Rubik"/>
              </a:rPr>
              <a:t>Smietanka</a:t>
            </a:r>
            <a:r>
              <a:rPr lang="es-CL" sz="1200" dirty="0">
                <a:solidFill>
                  <a:srgbClr val="002060"/>
                </a:solidFill>
                <a:latin typeface="Rubik"/>
              </a:rPr>
              <a:t>, &amp; </a:t>
            </a:r>
            <a:r>
              <a:rPr lang="es-CL" sz="1200" dirty="0" err="1">
                <a:solidFill>
                  <a:srgbClr val="002060"/>
                </a:solidFill>
                <a:latin typeface="Rubik"/>
              </a:rPr>
              <a:t>Pechcinska</a:t>
            </a:r>
            <a:r>
              <a:rPr lang="es-CL" sz="1200" dirty="0">
                <a:solidFill>
                  <a:srgbClr val="002060"/>
                </a:solidFill>
                <a:latin typeface="Rubik"/>
              </a:rPr>
              <a:t> (2022).</a:t>
            </a:r>
          </a:p>
          <a:p>
            <a:r>
              <a:rPr lang="es-CL" sz="1200" dirty="0">
                <a:solidFill>
                  <a:srgbClr val="002060"/>
                </a:solidFill>
                <a:latin typeface="Rubik"/>
              </a:rPr>
              <a:t>Nota: Para el caso del IDPC, se asume que la brecha de cumplimiento tributario se reduce en las mismas proporciones que la de IVA. </a:t>
            </a:r>
          </a:p>
        </p:txBody>
      </p:sp>
    </p:spTree>
    <p:extLst>
      <p:ext uri="{BB962C8B-B14F-4D97-AF65-F5344CB8AC3E}">
        <p14:creationId xmlns:p14="http://schemas.microsoft.com/office/powerpoint/2010/main" val="4109087911"/>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02"/>
        <p:cNvGrpSpPr/>
        <p:nvPr/>
      </p:nvGrpSpPr>
      <p:grpSpPr>
        <a:xfrm>
          <a:off x="0" y="0"/>
          <a:ext cx="0" cy="0"/>
          <a:chOff x="0" y="0"/>
          <a:chExt cx="0" cy="0"/>
        </a:xfrm>
      </p:grpSpPr>
      <p:cxnSp>
        <p:nvCxnSpPr>
          <p:cNvPr id="203" name="Google Shape;203;p36"/>
          <p:cNvCxnSpPr/>
          <p:nvPr/>
        </p:nvCxnSpPr>
        <p:spPr>
          <a:xfrm>
            <a:off x="10614900" y="1738967"/>
            <a:ext cx="20000" cy="2680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36"/>
          <p:cNvSpPr/>
          <p:nvPr/>
        </p:nvSpPr>
        <p:spPr>
          <a:xfrm>
            <a:off x="500184" y="464371"/>
            <a:ext cx="11191631" cy="134558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Calibri"/>
              <a:ea typeface="Calibri"/>
              <a:cs typeface="Calibri"/>
              <a:sym typeface="Calibri"/>
            </a:endParaRPr>
          </a:p>
        </p:txBody>
      </p:sp>
      <p:sp>
        <p:nvSpPr>
          <p:cNvPr id="206" name="Google Shape;206;p36"/>
          <p:cNvSpPr txBox="1"/>
          <p:nvPr/>
        </p:nvSpPr>
        <p:spPr>
          <a:xfrm>
            <a:off x="724131" y="532140"/>
            <a:ext cx="11080879" cy="1277810"/>
          </a:xfrm>
          <a:prstGeom prst="rect">
            <a:avLst/>
          </a:prstGeom>
          <a:noFill/>
          <a:ln>
            <a:noFill/>
          </a:ln>
        </p:spPr>
        <p:txBody>
          <a:bodyPr spcFirstLastPara="1" wrap="square" lIns="91433" tIns="45700" rIns="91433" bIns="45700" anchor="t" anchorCtr="0">
            <a:spAutoFit/>
          </a:bodyPr>
          <a:lstStyle/>
          <a:p>
            <a:pPr defTabSz="1219170">
              <a:lnSpc>
                <a:spcPct val="107000"/>
              </a:lnSpc>
              <a:buClr>
                <a:srgbClr val="000000"/>
              </a:buClr>
            </a:pPr>
            <a:r>
              <a:rPr lang="es-419" sz="2400" b="1" dirty="0">
                <a:solidFill>
                  <a:srgbClr val="002060"/>
                </a:solidFill>
                <a:latin typeface="Rubik"/>
              </a:rPr>
              <a:t>El incumplimiento tributario tiene varios orígenes. La política pública debe ser capaz de reconocerlos y generar respuestas apropiadas. Reforzar el cumplimiento tributario es beneficioso para los contribuyentes cumplidores o que quieren serlo </a:t>
            </a:r>
            <a:endParaRPr lang="en-US" sz="2400" b="1" dirty="0">
              <a:solidFill>
                <a:srgbClr val="002060"/>
              </a:solidFill>
              <a:latin typeface="Rubik"/>
            </a:endParaRPr>
          </a:p>
        </p:txBody>
      </p:sp>
      <p:sp>
        <p:nvSpPr>
          <p:cNvPr id="2" name="Rectángulo redondeado 1">
            <a:extLst>
              <a:ext uri="{FF2B5EF4-FFF2-40B4-BE49-F238E27FC236}">
                <a16:creationId xmlns:a16="http://schemas.microsoft.com/office/drawing/2014/main" id="{2EC1C5CA-A5F5-A761-03E1-C9F684348E5D}"/>
              </a:ext>
            </a:extLst>
          </p:cNvPr>
          <p:cNvSpPr/>
          <p:nvPr/>
        </p:nvSpPr>
        <p:spPr>
          <a:xfrm>
            <a:off x="500184" y="2300871"/>
            <a:ext cx="3281917" cy="2824467"/>
          </a:xfrm>
          <a:prstGeom prst="roundRect">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419" b="1" dirty="0">
                <a:solidFill>
                  <a:srgbClr val="002060"/>
                </a:solidFill>
                <a:latin typeface="Rubik"/>
              </a:rPr>
              <a:t>Evasión: ​</a:t>
            </a:r>
            <a:br>
              <a:rPr lang="es-419" dirty="0">
                <a:solidFill>
                  <a:srgbClr val="002060"/>
                </a:solidFill>
                <a:latin typeface="Rubik"/>
              </a:rPr>
            </a:br>
            <a:r>
              <a:rPr lang="es-419" dirty="0">
                <a:solidFill>
                  <a:srgbClr val="002060"/>
                </a:solidFill>
                <a:latin typeface="Rubik"/>
              </a:rPr>
              <a:t>incumplimiento consciente y doloso de la ley, con el objeto de pagar menos impuestos​</a:t>
            </a:r>
          </a:p>
          <a:p>
            <a:pPr algn="ctr"/>
            <a:endParaRPr lang="es-ES_tradnl" dirty="0"/>
          </a:p>
        </p:txBody>
      </p:sp>
      <p:sp>
        <p:nvSpPr>
          <p:cNvPr id="4" name="Rectángulo redondeado 3">
            <a:extLst>
              <a:ext uri="{FF2B5EF4-FFF2-40B4-BE49-F238E27FC236}">
                <a16:creationId xmlns:a16="http://schemas.microsoft.com/office/drawing/2014/main" id="{9B0EF540-1892-B7A8-1CB9-F18226E3736C}"/>
              </a:ext>
            </a:extLst>
          </p:cNvPr>
          <p:cNvSpPr/>
          <p:nvPr/>
        </p:nvSpPr>
        <p:spPr>
          <a:xfrm>
            <a:off x="4134515" y="2272074"/>
            <a:ext cx="3602443" cy="2824467"/>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177800" algn="ctr" defTabSz="1219170">
              <a:lnSpc>
                <a:spcPct val="115000"/>
              </a:lnSpc>
              <a:buClr>
                <a:srgbClr val="0A4682"/>
              </a:buClr>
              <a:buSzPts val="1500"/>
            </a:pPr>
            <a:r>
              <a:rPr lang="es-419" b="1" dirty="0">
                <a:solidFill>
                  <a:srgbClr val="002060"/>
                </a:solidFill>
                <a:latin typeface="Rubik"/>
                <a:sym typeface="Rubik"/>
              </a:rPr>
              <a:t>Planificación tributaria agresiva (elusión): </a:t>
            </a:r>
            <a:br>
              <a:rPr lang="es-419" b="1" dirty="0">
                <a:solidFill>
                  <a:srgbClr val="002060"/>
                </a:solidFill>
                <a:latin typeface="Rubik"/>
              </a:rPr>
            </a:br>
            <a:r>
              <a:rPr lang="es-419" dirty="0">
                <a:solidFill>
                  <a:srgbClr val="002060"/>
                </a:solidFill>
                <a:latin typeface="Rubik"/>
                <a:sym typeface="Rubik Medium"/>
              </a:rPr>
              <a:t>adopción de estructuras societarias y/o articulación de operaciones que no tienen una finalidad de negocios, sino aprovechar resquicios legales para pagar menos impuestos</a:t>
            </a:r>
            <a:endParaRPr lang="en-US" dirty="0">
              <a:solidFill>
                <a:srgbClr val="002060"/>
              </a:solidFill>
              <a:latin typeface="Rubik"/>
            </a:endParaRPr>
          </a:p>
          <a:p>
            <a:pPr algn="ctr"/>
            <a:endParaRPr lang="es-ES_tradnl" dirty="0"/>
          </a:p>
        </p:txBody>
      </p:sp>
      <p:sp>
        <p:nvSpPr>
          <p:cNvPr id="5" name="Rectángulo redondeado 4">
            <a:extLst>
              <a:ext uri="{FF2B5EF4-FFF2-40B4-BE49-F238E27FC236}">
                <a16:creationId xmlns:a16="http://schemas.microsoft.com/office/drawing/2014/main" id="{0881F4F7-9150-74B8-66CC-BD15559D004B}"/>
              </a:ext>
            </a:extLst>
          </p:cNvPr>
          <p:cNvSpPr/>
          <p:nvPr/>
        </p:nvSpPr>
        <p:spPr>
          <a:xfrm>
            <a:off x="8089373" y="2272074"/>
            <a:ext cx="3602442" cy="2852820"/>
          </a:xfrm>
          <a:prstGeom prst="roundRect">
            <a:avLst/>
          </a:prstGeom>
          <a:solidFill>
            <a:srgbClr val="F88184"/>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b="1" dirty="0">
                <a:solidFill>
                  <a:srgbClr val="002060"/>
                </a:solidFill>
                <a:latin typeface="Rubik"/>
              </a:rPr>
              <a:t>Omisión/</a:t>
            </a:r>
            <a:r>
              <a:rPr lang="es-ES_tradnl" b="1" dirty="0" err="1">
                <a:solidFill>
                  <a:srgbClr val="002060"/>
                </a:solidFill>
                <a:latin typeface="Rubik"/>
              </a:rPr>
              <a:t>subdeclaración</a:t>
            </a:r>
            <a:r>
              <a:rPr lang="es-ES_tradnl" b="1" dirty="0">
                <a:solidFill>
                  <a:srgbClr val="002060"/>
                </a:solidFill>
                <a:latin typeface="Rubik"/>
              </a:rPr>
              <a:t>: </a:t>
            </a:r>
            <a:br>
              <a:rPr lang="es-ES_tradnl" b="1" dirty="0">
                <a:latin typeface="Calibri"/>
                <a:cs typeface="Arial"/>
              </a:rPr>
            </a:br>
            <a:r>
              <a:rPr lang="es-ES_tradnl" dirty="0">
                <a:solidFill>
                  <a:srgbClr val="002060"/>
                </a:solidFill>
                <a:latin typeface="Rubik"/>
              </a:rPr>
              <a:t>por desconocimiento de normas y regulaciones, sin intención fraudulenta</a:t>
            </a:r>
          </a:p>
          <a:p>
            <a:pPr algn="ctr"/>
            <a:endParaRPr lang="es-ES_tradnl" dirty="0"/>
          </a:p>
        </p:txBody>
      </p:sp>
    </p:spTree>
  </p:cSld>
  <p:clrMapOvr>
    <a:overrideClrMapping bg1="lt1" tx1="dk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2L_CiLWUUq79MVs_kKkrg"/>
</p:tagLst>
</file>

<file path=ppt/theme/theme1.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259</TotalTime>
  <Words>5834</Words>
  <Application>Microsoft Office PowerPoint</Application>
  <PresentationFormat>Panorámica</PresentationFormat>
  <Paragraphs>722</Paragraphs>
  <Slides>48</Slides>
  <Notes>42</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48</vt:i4>
      </vt:variant>
    </vt:vector>
  </HeadingPairs>
  <TitlesOfParts>
    <vt:vector size="61" baseType="lpstr">
      <vt:lpstr>Arial</vt:lpstr>
      <vt:lpstr>Arial Narrow</vt:lpstr>
      <vt:lpstr>Calibri</vt:lpstr>
      <vt:lpstr>Calibri Light</vt:lpstr>
      <vt:lpstr>gobCL</vt:lpstr>
      <vt:lpstr>NLRTM</vt:lpstr>
      <vt:lpstr>Rubik</vt:lpstr>
      <vt:lpstr>Rubik Medium</vt:lpstr>
      <vt:lpstr>Rubik SemiBold</vt:lpstr>
      <vt:lpstr>Verdana</vt:lpstr>
      <vt:lpstr>5_Tema de Office</vt:lpstr>
      <vt:lpstr>1_Tema de Office</vt:lpstr>
      <vt:lpstr>think-cell Slide</vt:lpstr>
      <vt:lpstr>Presentación de PowerPoint</vt:lpstr>
      <vt:lpstr>Presentación de PowerPoint</vt:lpstr>
      <vt:lpstr>La ciudadanía ve la evasión y la elusión de impuestos como una expresión particularmente indignante de injusticia</vt:lpstr>
      <vt:lpstr>Presentación de PowerPoint</vt:lpstr>
      <vt:lpstr>Esta no es la primera vez que se legisla sobre la materia. Desde 2000 se registran al menos 5 leyes destinadas a este propósito, todas las cuales contaron con apoyo político transversal durante su tramitación legislativa</vt:lpstr>
      <vt:lpstr>Presentación de PowerPoint</vt:lpstr>
      <vt:lpstr>Presentación de PowerPoint</vt:lpstr>
      <vt:lpstr>Presentación de PowerPoint</vt:lpstr>
      <vt:lpstr>Presentación de PowerPoint</vt:lpstr>
      <vt:lpstr>Presentación de PowerPoint</vt:lpstr>
      <vt:lpstr>Presentación de PowerPoint</vt:lpstr>
      <vt:lpstr>Las propuestas del proyecto de cumplimiento de obligaciones tributarias son producto de un amplio proceso de consulta y análisis, con diferencias importantes respecto del anterior proyecto de reforma tributaria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dc:creator>
  <cp:lastModifiedBy>Mario Marcel</cp:lastModifiedBy>
  <cp:revision>4</cp:revision>
  <cp:lastPrinted>2023-12-21T19:54:04Z</cp:lastPrinted>
  <dcterms:created xsi:type="dcterms:W3CDTF">2023-12-13T18:47:03Z</dcterms:created>
  <dcterms:modified xsi:type="dcterms:W3CDTF">2024-04-17T12:32:10Z</dcterms:modified>
</cp:coreProperties>
</file>